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301" r:id="rId3"/>
    <p:sldId id="277" r:id="rId4"/>
    <p:sldId id="263" r:id="rId5"/>
    <p:sldId id="302" r:id="rId6"/>
    <p:sldId id="303" r:id="rId7"/>
    <p:sldId id="290" r:id="rId8"/>
    <p:sldId id="291" r:id="rId9"/>
    <p:sldId id="304" r:id="rId10"/>
    <p:sldId id="281" r:id="rId11"/>
    <p:sldId id="305" r:id="rId12"/>
    <p:sldId id="294" r:id="rId13"/>
    <p:sldId id="306" r:id="rId14"/>
    <p:sldId id="297" r:id="rId15"/>
    <p:sldId id="307" r:id="rId16"/>
    <p:sldId id="295" r:id="rId17"/>
    <p:sldId id="308" r:id="rId18"/>
    <p:sldId id="309" r:id="rId19"/>
    <p:sldId id="279" r:id="rId20"/>
    <p:sldId id="300" r:id="rId21"/>
    <p:sldId id="298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5" autoAdjust="0"/>
    <p:restoredTop sz="94660"/>
  </p:normalViewPr>
  <p:slideViewPr>
    <p:cSldViewPr snapToGrid="0" snapToObjects="1">
      <p:cViewPr>
        <p:scale>
          <a:sx n="161" d="100"/>
          <a:sy n="161" d="100"/>
        </p:scale>
        <p:origin x="-1080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3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9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0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4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4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8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7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5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4863-4D9A-F84B-B82F-173797795F93}" type="datetimeFigureOut">
              <a:rPr lang="en-US" smtClean="0"/>
              <a:t>8/28/20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EE2C-CF2B-A144-824B-42C00C3255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7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7.jpg"/><Relationship Id="rId5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0.png"/><Relationship Id="rId5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1.jpg"/><Relationship Id="rId5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2.jpg"/><Relationship Id="rId5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3.jpg"/><Relationship Id="rId5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4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6.jpg"/><Relationship Id="rId5" Type="http://schemas.openxmlformats.org/officeDocument/2006/relationships/image" Target="../media/image4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7.jpg"/><Relationship Id="rId5" Type="http://schemas.openxmlformats.org/officeDocument/2006/relationships/image" Target="../media/image4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6.jpg"/><Relationship Id="rId5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7.jpg"/><Relationship Id="rId5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0.jpg"/><Relationship Id="rId5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1.jpg"/><Relationship Id="rId5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3.jpg"/><Relationship Id="rId5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5172" y="5795560"/>
            <a:ext cx="626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III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godina 						predmet: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PROSTORNA GRAFIKA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I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OAS, modul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Grafički dizajn			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profesor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Branislav Fotić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					</a:t>
            </a:r>
            <a:r>
              <a:rPr lang="en-US" sz="1400" dirty="0" smtClean="0"/>
              <a:t>	</a:t>
            </a:r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5040" y="5771228"/>
            <a:ext cx="8718955" cy="0"/>
          </a:xfrm>
          <a:prstGeom prst="line">
            <a:avLst/>
          </a:prstGeom>
          <a:ln>
            <a:prstDash val="dot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238" y="6181298"/>
            <a:ext cx="1050706" cy="261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335" y="700531"/>
            <a:ext cx="58227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Arial"/>
                <a:cs typeface="Arial"/>
              </a:rPr>
              <a:t>PREDAVANJE 4.</a:t>
            </a:r>
          </a:p>
          <a:p>
            <a:endParaRPr lang="hr-HR" dirty="0">
              <a:latin typeface="Arial"/>
              <a:cs typeface="Arial"/>
            </a:endParaRPr>
          </a:p>
          <a:p>
            <a:r>
              <a:rPr lang="hr-HR" dirty="0" smtClean="0">
                <a:latin typeface="Arial"/>
                <a:cs typeface="Arial"/>
              </a:rPr>
              <a:t>9. </a:t>
            </a:r>
            <a:r>
              <a:rPr lang="hr-HR" dirty="0">
                <a:latin typeface="Arial"/>
                <a:cs typeface="Arial"/>
              </a:rPr>
              <a:t>Savremena ambalaža i </a:t>
            </a:r>
            <a:r>
              <a:rPr lang="hr-HR" dirty="0" smtClean="0">
                <a:latin typeface="Arial"/>
                <a:cs typeface="Arial"/>
              </a:rPr>
              <a:t>tehnologija</a:t>
            </a:r>
          </a:p>
          <a:p>
            <a:endParaRPr lang="hr-HR" dirty="0">
              <a:latin typeface="Arial"/>
              <a:cs typeface="Arial"/>
            </a:endParaRPr>
          </a:p>
          <a:p>
            <a:r>
              <a:rPr lang="hr-HR" dirty="0" smtClean="0">
                <a:latin typeface="Arial"/>
                <a:cs typeface="Arial"/>
              </a:rPr>
              <a:t>10. </a:t>
            </a:r>
            <a:r>
              <a:rPr lang="hr-HR" dirty="0">
                <a:latin typeface="Arial"/>
                <a:cs typeface="Arial"/>
              </a:rPr>
              <a:t>Vrste industrijske </a:t>
            </a:r>
            <a:r>
              <a:rPr lang="hr-HR" dirty="0" smtClean="0">
                <a:latin typeface="Arial"/>
                <a:cs typeface="Arial"/>
              </a:rPr>
              <a:t>štampe</a:t>
            </a:r>
          </a:p>
          <a:p>
            <a:endParaRPr lang="hr-HR" dirty="0">
              <a:latin typeface="Arial"/>
              <a:cs typeface="Arial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5" y="6080985"/>
            <a:ext cx="952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761" y="559631"/>
            <a:ext cx="3900890" cy="400776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035" y="25571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6" y="215879"/>
            <a:ext cx="82270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latin typeface="Arial"/>
                <a:cs typeface="Arial"/>
              </a:rPr>
              <a:t>10. </a:t>
            </a:r>
            <a:r>
              <a:rPr lang="hr-HR" b="1" dirty="0">
                <a:latin typeface="Arial"/>
                <a:cs typeface="Arial"/>
              </a:rPr>
              <a:t>Vrste industrijske štampe</a:t>
            </a:r>
          </a:p>
          <a:p>
            <a:r>
              <a:rPr lang="hr-HR" dirty="0">
                <a:latin typeface="Arial"/>
                <a:cs typeface="Arial"/>
              </a:rPr>
              <a:t/>
            </a:r>
            <a:br>
              <a:rPr lang="hr-HR" dirty="0">
                <a:latin typeface="Arial"/>
                <a:cs typeface="Arial"/>
              </a:rPr>
            </a:br>
            <a:r>
              <a:rPr lang="hr-HR" sz="1600" dirty="0">
                <a:latin typeface="Arial" pitchFamily="34" charset="0"/>
                <a:cs typeface="Arial" pitchFamily="34" charset="0"/>
              </a:rPr>
              <a:t>Savremena g</a:t>
            </a:r>
            <a:r>
              <a:rPr lang="hr-HR" sz="1600" dirty="0">
                <a:latin typeface="Arial"/>
                <a:cs typeface="Arial"/>
              </a:rPr>
              <a:t>rafička industrija se bavi, tehnologijom štampe, izdavaštvom</a:t>
            </a:r>
            <a:r>
              <a:rPr lang="hr-HR" sz="1600" dirty="0" smtClean="0">
                <a:latin typeface="Arial"/>
                <a:cs typeface="Arial"/>
              </a:rPr>
              <a:t>, ambalažom</a:t>
            </a:r>
            <a:r>
              <a:rPr lang="hr-HR" sz="1600" dirty="0">
                <a:latin typeface="Arial"/>
                <a:cs typeface="Arial"/>
              </a:rPr>
              <a:t>, ispitivanjem i primenom grafičkih materijala, tehničkim rešenjima uređaja i sistemima u kojima se primenjuju nova tehnološko tehnička saznanja. Veliki broj grafičkih tehnika našao je široku primenu u mnogim privrednim granama</a:t>
            </a:r>
            <a:r>
              <a:rPr lang="hr-HR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offsetvsdigita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639"/>
            <a:ext cx="7990401" cy="4499361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2072" y="837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2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7" y="215879"/>
            <a:ext cx="8053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Danas </a:t>
            </a:r>
            <a:r>
              <a:rPr lang="hr-HR" sz="1600" dirty="0" smtClean="0">
                <a:latin typeface="Arial"/>
                <a:cs typeface="Arial"/>
              </a:rPr>
              <a:t>su u </a:t>
            </a:r>
            <a:r>
              <a:rPr lang="hr-HR" sz="1600" dirty="0" smtClean="0">
                <a:latin typeface="Arial"/>
                <a:cs typeface="Arial"/>
              </a:rPr>
              <a:t>grafičkoj industriji, slog, </a:t>
            </a:r>
            <a:r>
              <a:rPr lang="hr-HR" sz="1600" dirty="0">
                <a:latin typeface="Arial"/>
                <a:cs typeface="Arial"/>
              </a:rPr>
              <a:t>kopirni predlošci </a:t>
            </a:r>
            <a:r>
              <a:rPr lang="hr-HR" sz="1600" dirty="0" smtClean="0">
                <a:latin typeface="Arial"/>
                <a:cs typeface="Arial"/>
              </a:rPr>
              <a:t>i </a:t>
            </a:r>
            <a:r>
              <a:rPr lang="hr-HR" sz="1600" dirty="0" smtClean="0">
                <a:latin typeface="Arial"/>
                <a:cs typeface="Arial"/>
              </a:rPr>
              <a:t>grafička montaža objedinjeni </a:t>
            </a:r>
            <a:r>
              <a:rPr lang="hr-HR" sz="1600" dirty="0" smtClean="0">
                <a:latin typeface="Arial"/>
                <a:cs typeface="Arial"/>
              </a:rPr>
              <a:t>primenom </a:t>
            </a:r>
            <a:r>
              <a:rPr lang="hr-HR" sz="1600" dirty="0" smtClean="0">
                <a:latin typeface="Arial"/>
                <a:cs typeface="Arial"/>
              </a:rPr>
              <a:t>računara i </a:t>
            </a:r>
            <a:r>
              <a:rPr lang="hr-HR" sz="1600" dirty="0">
                <a:latin typeface="Arial"/>
                <a:cs typeface="Arial"/>
              </a:rPr>
              <a:t>osnova su za izradu štamparske forme.</a:t>
            </a:r>
          </a:p>
          <a:p>
            <a:r>
              <a:rPr lang="hr-HR" sz="1600" dirty="0" smtClean="0">
                <a:latin typeface="Arial"/>
                <a:cs typeface="Arial"/>
              </a:rPr>
              <a:t>Prema </a:t>
            </a:r>
            <a:r>
              <a:rPr lang="hr-HR" sz="1600" dirty="0">
                <a:latin typeface="Arial"/>
                <a:cs typeface="Arial"/>
              </a:rPr>
              <a:t>štamparskoj </a:t>
            </a:r>
            <a:r>
              <a:rPr lang="hr-HR" sz="1600" dirty="0" smtClean="0">
                <a:latin typeface="Arial"/>
                <a:cs typeface="Arial"/>
              </a:rPr>
              <a:t>formi postoji podela </a:t>
            </a:r>
            <a:r>
              <a:rPr lang="hr-HR" sz="1600" dirty="0">
                <a:latin typeface="Arial"/>
                <a:cs typeface="Arial"/>
              </a:rPr>
              <a:t>postupaka </a:t>
            </a:r>
            <a:r>
              <a:rPr lang="hr-HR" sz="1600" dirty="0" smtClean="0">
                <a:latin typeface="Arial"/>
                <a:cs typeface="Arial"/>
              </a:rPr>
              <a:t>štampanja na </a:t>
            </a:r>
            <a:r>
              <a:rPr lang="en-US" sz="1600" dirty="0" smtClean="0">
                <a:latin typeface="Arial"/>
                <a:cs typeface="Arial"/>
              </a:rPr>
              <a:t>v</a:t>
            </a:r>
            <a:r>
              <a:rPr lang="hr-HR" sz="1600" dirty="0" smtClean="0">
                <a:latin typeface="Arial"/>
                <a:cs typeface="Arial"/>
              </a:rPr>
              <a:t>isoku, duboku, ravnu, propusnu i digitalnu štampu</a:t>
            </a:r>
            <a:r>
              <a:rPr lang="hr-HR" sz="1600" dirty="0" smtClean="0">
                <a:latin typeface="Arial"/>
                <a:cs typeface="Arial"/>
              </a:rPr>
              <a:t>.</a:t>
            </a:r>
          </a:p>
          <a:p>
            <a:r>
              <a:rPr lang="hr-HR" sz="1600" dirty="0" smtClean="0">
                <a:latin typeface="Arial"/>
                <a:cs typeface="Arial"/>
              </a:rPr>
              <a:t>Prvi primer prikazuje redosled štampanja i nastanak slike u CMYK procesu.</a:t>
            </a:r>
          </a:p>
          <a:p>
            <a:r>
              <a:rPr lang="en-US" sz="1600" dirty="0" smtClean="0">
                <a:latin typeface="Arial"/>
                <a:cs typeface="Arial"/>
              </a:rPr>
              <a:t>Na </a:t>
            </a:r>
            <a:r>
              <a:rPr lang="en-US" sz="1600" dirty="0" smtClean="0">
                <a:latin typeface="Arial"/>
                <a:cs typeface="Arial"/>
              </a:rPr>
              <a:t>drugom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primeru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vidimo</a:t>
            </a:r>
            <a:r>
              <a:rPr lang="en-US" sz="1600" dirty="0" smtClean="0">
                <a:latin typeface="Arial"/>
                <a:cs typeface="Arial"/>
              </a:rPr>
              <a:t> Pantone </a:t>
            </a:r>
            <a:r>
              <a:rPr lang="en-US" sz="1600" dirty="0" smtClean="0">
                <a:latin typeface="Arial"/>
                <a:cs typeface="Arial"/>
              </a:rPr>
              <a:t>skalu</a:t>
            </a:r>
            <a:endParaRPr lang="hr-HR" sz="1600" dirty="0" smtClean="0">
              <a:latin typeface="Arial"/>
              <a:cs typeface="Arial"/>
            </a:endParaRPr>
          </a:p>
        </p:txBody>
      </p:sp>
      <p:pic>
        <p:nvPicPr>
          <p:cNvPr id="7" name="Picture 6" descr="print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7" y="3600544"/>
            <a:ext cx="8726149" cy="3112510"/>
          </a:xfrm>
          <a:prstGeom prst="rect">
            <a:avLst/>
          </a:prstGeom>
        </p:spPr>
      </p:pic>
      <p:pic>
        <p:nvPicPr>
          <p:cNvPr id="8" name="Picture 7" descr="cmyktipsprin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" y="1782785"/>
            <a:ext cx="9154015" cy="348668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0271" y="2158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4" y="184327"/>
            <a:ext cx="897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 smtClean="0">
                <a:latin typeface="Arial"/>
                <a:cs typeface="Arial"/>
              </a:rPr>
              <a:t>Ofset štampa </a:t>
            </a:r>
            <a:r>
              <a:rPr lang="hr-HR" sz="1600" dirty="0" smtClean="0">
                <a:latin typeface="Arial"/>
                <a:cs typeface="Arial"/>
              </a:rPr>
              <a:t>spada </a:t>
            </a:r>
            <a:r>
              <a:rPr lang="hr-HR" sz="1600" dirty="0">
                <a:latin typeface="Arial"/>
                <a:cs typeface="Arial"/>
              </a:rPr>
              <a:t>u tehnike indirektne štampe</a:t>
            </a:r>
            <a:r>
              <a:rPr lang="hr-HR" sz="1600" dirty="0" smtClean="0">
                <a:latin typeface="Arial"/>
                <a:cs typeface="Arial"/>
              </a:rPr>
              <a:t>, </a:t>
            </a:r>
            <a:r>
              <a:rPr lang="hr-HR" sz="1600" dirty="0" smtClean="0">
                <a:latin typeface="Arial"/>
                <a:cs typeface="Arial"/>
              </a:rPr>
              <a:t>gde se boja sa </a:t>
            </a:r>
            <a:r>
              <a:rPr lang="hr-HR" sz="1600" dirty="0">
                <a:latin typeface="Arial"/>
                <a:cs typeface="Arial"/>
              </a:rPr>
              <a:t>forme ne prenosi direktno na podlogu</a:t>
            </a:r>
            <a:r>
              <a:rPr lang="hr-HR" sz="1600" dirty="0" smtClean="0">
                <a:latin typeface="Arial"/>
                <a:cs typeface="Arial"/>
              </a:rPr>
              <a:t>, već </a:t>
            </a:r>
            <a:r>
              <a:rPr lang="hr-HR" sz="1600" dirty="0" smtClean="0">
                <a:latin typeface="Arial"/>
                <a:cs typeface="Arial"/>
              </a:rPr>
              <a:t>se sa gumiranim ofsetnim cilindrom prenosi </a:t>
            </a:r>
            <a:r>
              <a:rPr lang="hr-HR" sz="1600" dirty="0">
                <a:latin typeface="Arial"/>
                <a:cs typeface="Arial"/>
              </a:rPr>
              <a:t>na materijal za štampu</a:t>
            </a:r>
            <a:r>
              <a:rPr lang="hr-HR" sz="1600" dirty="0" smtClean="0">
                <a:latin typeface="Arial"/>
                <a:cs typeface="Arial"/>
              </a:rPr>
              <a:t>. Kod </a:t>
            </a:r>
            <a:r>
              <a:rPr lang="hr-HR" sz="1600" dirty="0">
                <a:latin typeface="Arial"/>
                <a:cs typeface="Arial"/>
              </a:rPr>
              <a:t>ravne štampe štampajući i neštampajući elementi </a:t>
            </a:r>
            <a:r>
              <a:rPr lang="hr-HR" sz="1600" dirty="0" smtClean="0">
                <a:latin typeface="Arial"/>
                <a:cs typeface="Arial"/>
              </a:rPr>
              <a:t>su u </a:t>
            </a:r>
            <a:r>
              <a:rPr lang="hr-HR" sz="1600" dirty="0">
                <a:latin typeface="Arial"/>
                <a:cs typeface="Arial"/>
              </a:rPr>
              <a:t>istoj ravni, a međusobno se razlikuju po svojim fizičko-hemijskim karakteristikama</a:t>
            </a:r>
            <a:r>
              <a:rPr lang="hr-HR" sz="1600" dirty="0" smtClean="0">
                <a:latin typeface="Arial"/>
                <a:cs typeface="Arial"/>
              </a:rPr>
              <a:t>. Štamparska </a:t>
            </a:r>
            <a:r>
              <a:rPr lang="hr-HR" sz="1600" dirty="0">
                <a:latin typeface="Arial"/>
                <a:cs typeface="Arial"/>
              </a:rPr>
              <a:t>forma je tako pripremljena da </a:t>
            </a:r>
            <a:r>
              <a:rPr lang="hr-HR" sz="1600" dirty="0" smtClean="0">
                <a:latin typeface="Arial"/>
                <a:cs typeface="Arial"/>
              </a:rPr>
              <a:t>štampajuće </a:t>
            </a:r>
            <a:r>
              <a:rPr lang="hr-HR" sz="1600" dirty="0">
                <a:latin typeface="Arial"/>
                <a:cs typeface="Arial"/>
              </a:rPr>
              <a:t>površine </a:t>
            </a:r>
            <a:r>
              <a:rPr lang="hr-HR" sz="1600" dirty="0" smtClean="0">
                <a:latin typeface="Arial"/>
                <a:cs typeface="Arial"/>
              </a:rPr>
              <a:t>primaju boju </a:t>
            </a:r>
            <a:r>
              <a:rPr lang="hr-HR" sz="1600" dirty="0">
                <a:latin typeface="Arial"/>
                <a:cs typeface="Arial"/>
              </a:rPr>
              <a:t>a odbijaju </a:t>
            </a:r>
            <a:r>
              <a:rPr lang="hr-HR" sz="1600" dirty="0" smtClean="0">
                <a:latin typeface="Arial"/>
                <a:cs typeface="Arial"/>
              </a:rPr>
              <a:t>vodu. Na </a:t>
            </a:r>
            <a:r>
              <a:rPr lang="hr-HR" sz="1600" dirty="0">
                <a:latin typeface="Arial"/>
                <a:cs typeface="Arial"/>
              </a:rPr>
              <a:t>formu se prvo nanosi </a:t>
            </a:r>
            <a:r>
              <a:rPr lang="hr-HR" sz="1600" dirty="0" smtClean="0">
                <a:latin typeface="Arial"/>
                <a:cs typeface="Arial"/>
              </a:rPr>
              <a:t>voda koja prekriva </a:t>
            </a:r>
            <a:r>
              <a:rPr lang="hr-HR" sz="1600" dirty="0">
                <a:latin typeface="Arial"/>
                <a:cs typeface="Arial"/>
              </a:rPr>
              <a:t>u tankom </a:t>
            </a:r>
            <a:r>
              <a:rPr lang="hr-HR" sz="1600" dirty="0" smtClean="0">
                <a:latin typeface="Arial"/>
                <a:cs typeface="Arial"/>
              </a:rPr>
              <a:t>sloju neštampajuće </a:t>
            </a:r>
            <a:r>
              <a:rPr lang="hr-HR" sz="1600" dirty="0">
                <a:latin typeface="Arial"/>
                <a:cs typeface="Arial"/>
              </a:rPr>
              <a:t>elemente, dok boja koja se </a:t>
            </a:r>
            <a:r>
              <a:rPr lang="hr-HR" sz="1600" dirty="0" smtClean="0">
                <a:latin typeface="Arial"/>
                <a:cs typeface="Arial"/>
              </a:rPr>
              <a:t>nanosi </a:t>
            </a:r>
            <a:r>
              <a:rPr lang="hr-HR" sz="1600" dirty="0">
                <a:latin typeface="Arial"/>
                <a:cs typeface="Arial"/>
              </a:rPr>
              <a:t>posle vode prekriva </a:t>
            </a:r>
            <a:r>
              <a:rPr lang="hr-HR" sz="1600" dirty="0" smtClean="0">
                <a:latin typeface="Arial"/>
                <a:cs typeface="Arial"/>
              </a:rPr>
              <a:t>samo štampajuće </a:t>
            </a:r>
            <a:r>
              <a:rPr lang="hr-HR" sz="1600" dirty="0">
                <a:latin typeface="Arial"/>
                <a:cs typeface="Arial"/>
              </a:rPr>
              <a:t>elemente</a:t>
            </a:r>
            <a:r>
              <a:rPr lang="hr-HR" sz="1600" dirty="0" smtClean="0">
                <a:latin typeface="Arial"/>
                <a:cs typeface="Arial"/>
              </a:rPr>
              <a:t>. 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11" name="Picture 10" descr="offsetprin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974"/>
            <a:ext cx="7028082" cy="436525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2763" y="22810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3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4" y="184327"/>
            <a:ext cx="7872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Tokom 50</a:t>
            </a:r>
            <a:r>
              <a:rPr lang="hr-HR" sz="1600" dirty="0">
                <a:latin typeface="Arial"/>
                <a:cs typeface="Arial"/>
              </a:rPr>
              <a:t>-tih ofset štampa je postala najpopularniji oblik komercijalnog štampanja </a:t>
            </a:r>
            <a:r>
              <a:rPr lang="hr-HR" sz="1600" dirty="0" smtClean="0">
                <a:latin typeface="Arial"/>
                <a:cs typeface="Arial"/>
              </a:rPr>
              <a:t>a kroz mnogo </a:t>
            </a:r>
            <a:r>
              <a:rPr lang="hr-HR" sz="1600" dirty="0">
                <a:latin typeface="Arial"/>
                <a:cs typeface="Arial"/>
              </a:rPr>
              <a:t>poboljšanja na pločama, boji i papiru, </a:t>
            </a:r>
            <a:r>
              <a:rPr lang="hr-HR" sz="1600" dirty="0" smtClean="0">
                <a:latin typeface="Arial"/>
                <a:cs typeface="Arial"/>
              </a:rPr>
              <a:t>prednosti </a:t>
            </a:r>
            <a:r>
              <a:rPr lang="hr-HR" sz="1600" dirty="0">
                <a:latin typeface="Arial"/>
                <a:cs typeface="Arial"/>
              </a:rPr>
              <a:t>ove </a:t>
            </a:r>
            <a:r>
              <a:rPr lang="hr-HR" sz="1600" dirty="0" smtClean="0">
                <a:latin typeface="Arial"/>
                <a:cs typeface="Arial"/>
              </a:rPr>
              <a:t>tehnike, brzina </a:t>
            </a:r>
            <a:r>
              <a:rPr lang="hr-HR" sz="1600" dirty="0">
                <a:latin typeface="Arial"/>
                <a:cs typeface="Arial"/>
              </a:rPr>
              <a:t>izrade i trajnost </a:t>
            </a:r>
            <a:r>
              <a:rPr lang="hr-HR" sz="1600" dirty="0" smtClean="0">
                <a:latin typeface="Arial"/>
                <a:cs typeface="Arial"/>
              </a:rPr>
              <a:t>ploča, dovedene </a:t>
            </a:r>
            <a:r>
              <a:rPr lang="hr-HR" sz="1600" dirty="0">
                <a:latin typeface="Arial"/>
                <a:cs typeface="Arial"/>
              </a:rPr>
              <a:t>su do vrhunca. </a:t>
            </a:r>
            <a:endParaRPr lang="en-US" sz="1600" dirty="0">
              <a:latin typeface="Arial"/>
              <a:cs typeface="Arial"/>
            </a:endParaRPr>
          </a:p>
          <a:p>
            <a:r>
              <a:rPr lang="hr-HR" sz="1600" dirty="0" smtClean="0">
                <a:latin typeface="Arial"/>
                <a:cs typeface="Arial"/>
              </a:rPr>
              <a:t>Ofsetna štampa je danas </a:t>
            </a:r>
            <a:r>
              <a:rPr lang="hr-HR" sz="1600" dirty="0" smtClean="0">
                <a:latin typeface="Arial"/>
                <a:cs typeface="Arial"/>
              </a:rPr>
              <a:t>najprisutniji </a:t>
            </a:r>
            <a:r>
              <a:rPr lang="hr-HR" sz="1600" dirty="0">
                <a:latin typeface="Arial"/>
                <a:cs typeface="Arial"/>
              </a:rPr>
              <a:t>postupak štampanja </a:t>
            </a:r>
            <a:r>
              <a:rPr lang="hr-HR" sz="1600" dirty="0" smtClean="0">
                <a:latin typeface="Arial"/>
                <a:cs typeface="Arial"/>
              </a:rPr>
              <a:t>sa pokrivanjem </a:t>
            </a:r>
          </a:p>
          <a:p>
            <a:r>
              <a:rPr lang="hr-HR" sz="1600" dirty="0" smtClean="0">
                <a:latin typeface="Arial"/>
                <a:cs typeface="Arial"/>
              </a:rPr>
              <a:t>85 </a:t>
            </a:r>
            <a:r>
              <a:rPr lang="hr-HR" sz="1600" dirty="0">
                <a:latin typeface="Arial"/>
                <a:cs typeface="Arial"/>
              </a:rPr>
              <a:t>% štamparske delatnosti u celom svetu</a:t>
            </a:r>
            <a:r>
              <a:rPr lang="hr-HR" sz="1600" dirty="0" smtClean="0">
                <a:latin typeface="Arial"/>
                <a:cs typeface="Arial"/>
              </a:rPr>
              <a:t>.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3991"/>
            <a:ext cx="7722214" cy="510401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417" y="2853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759" y="184327"/>
            <a:ext cx="90315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1600" b="1" dirty="0" smtClean="0">
                <a:latin typeface="Arial"/>
                <a:cs typeface="Arial"/>
              </a:rPr>
              <a:t>Flekso štampa -</a:t>
            </a:r>
            <a:r>
              <a:rPr lang="hr-HR" sz="1600" b="1" dirty="0" smtClean="0">
                <a:latin typeface="Arial"/>
                <a:cs typeface="Arial"/>
              </a:rPr>
              <a:t> </a:t>
            </a:r>
            <a:r>
              <a:rPr lang="hr-HR" sz="1600" dirty="0" smtClean="0">
                <a:latin typeface="Arial"/>
                <a:cs typeface="Arial"/>
              </a:rPr>
              <a:t>visoka štampa - štampajući </a:t>
            </a:r>
            <a:r>
              <a:rPr lang="hr-HR" sz="1600" dirty="0">
                <a:latin typeface="Arial"/>
                <a:cs typeface="Arial"/>
              </a:rPr>
              <a:t>elementi na štamparskoj formi </a:t>
            </a:r>
            <a:r>
              <a:rPr lang="hr-HR" sz="1600" dirty="0" smtClean="0">
                <a:latin typeface="Arial"/>
                <a:cs typeface="Arial"/>
              </a:rPr>
              <a:t>su izdignuti</a:t>
            </a:r>
            <a:r>
              <a:rPr lang="hr-HR" sz="1600" dirty="0">
                <a:latin typeface="Arial"/>
                <a:cs typeface="Arial"/>
              </a:rPr>
              <a:t>, a neštampajući udubljeni. Sa izdignutih </a:t>
            </a:r>
            <a:r>
              <a:rPr lang="hr-HR" sz="1600" dirty="0" smtClean="0">
                <a:latin typeface="Arial"/>
                <a:cs typeface="Arial"/>
              </a:rPr>
              <a:t>površina </a:t>
            </a:r>
            <a:r>
              <a:rPr lang="hr-HR" sz="1600" dirty="0">
                <a:latin typeface="Arial"/>
                <a:cs typeface="Arial"/>
              </a:rPr>
              <a:t>otisak </a:t>
            </a:r>
            <a:r>
              <a:rPr lang="hr-HR" sz="1600" dirty="0" smtClean="0">
                <a:latin typeface="Arial"/>
                <a:cs typeface="Arial"/>
              </a:rPr>
              <a:t>se direktno </a:t>
            </a:r>
            <a:r>
              <a:rPr lang="hr-HR" sz="1600" dirty="0">
                <a:latin typeface="Arial"/>
                <a:cs typeface="Arial"/>
              </a:rPr>
              <a:t>prenosi na materijal za </a:t>
            </a:r>
            <a:r>
              <a:rPr lang="hr-HR" sz="1600" dirty="0" smtClean="0">
                <a:latin typeface="Arial"/>
                <a:cs typeface="Arial"/>
              </a:rPr>
              <a:t>štampu. U zavisnosti </a:t>
            </a:r>
            <a:r>
              <a:rPr lang="hr-HR" sz="1600" dirty="0">
                <a:latin typeface="Arial"/>
                <a:cs typeface="Arial"/>
              </a:rPr>
              <a:t>od materijala na koji </a:t>
            </a:r>
            <a:r>
              <a:rPr lang="hr-HR" sz="1600" dirty="0" smtClean="0">
                <a:latin typeface="Arial"/>
                <a:cs typeface="Arial"/>
              </a:rPr>
              <a:t>se vrši </a:t>
            </a:r>
            <a:r>
              <a:rPr lang="hr-HR" sz="1600" dirty="0">
                <a:latin typeface="Arial"/>
                <a:cs typeface="Arial"/>
              </a:rPr>
              <a:t>otiskivanje koriste se različite boje </a:t>
            </a:r>
            <a:r>
              <a:rPr lang="hr-HR" sz="1600" dirty="0" smtClean="0">
                <a:latin typeface="Arial"/>
                <a:cs typeface="Arial"/>
              </a:rPr>
              <a:t>i </a:t>
            </a:r>
            <a:r>
              <a:rPr lang="hr-HR" sz="1600" dirty="0" smtClean="0">
                <a:latin typeface="Arial"/>
                <a:cs typeface="Arial"/>
              </a:rPr>
              <a:t>različite </a:t>
            </a:r>
            <a:r>
              <a:rPr lang="hr-HR" sz="1600" dirty="0">
                <a:latin typeface="Arial"/>
                <a:cs typeface="Arial"/>
              </a:rPr>
              <a:t>tvrdoće i debljine </a:t>
            </a:r>
            <a:r>
              <a:rPr lang="hr-HR" sz="1600" dirty="0" smtClean="0">
                <a:latin typeface="Arial"/>
                <a:cs typeface="Arial"/>
              </a:rPr>
              <a:t>forme</a:t>
            </a:r>
            <a:r>
              <a:rPr lang="hr-HR" sz="1600" dirty="0">
                <a:latin typeface="Arial"/>
                <a:cs typeface="Arial"/>
              </a:rPr>
              <a:t>. </a:t>
            </a:r>
            <a:r>
              <a:rPr lang="hr-HR" sz="1600" dirty="0" smtClean="0">
                <a:latin typeface="Arial"/>
                <a:cs typeface="Arial"/>
              </a:rPr>
              <a:t>Gornja </a:t>
            </a:r>
            <a:r>
              <a:rPr lang="hr-HR" sz="1600" dirty="0">
                <a:latin typeface="Arial"/>
                <a:cs typeface="Arial"/>
              </a:rPr>
              <a:t>rasterska granica je 150 </a:t>
            </a:r>
            <a:r>
              <a:rPr lang="hr-HR" sz="1600" dirty="0" smtClean="0">
                <a:latin typeface="Arial"/>
                <a:cs typeface="Arial"/>
              </a:rPr>
              <a:t>dpi.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2143343"/>
            <a:ext cx="6870326" cy="471465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5435" y="1330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8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15" y="184327"/>
            <a:ext cx="7840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Flekso ploča, je višeslojna fotopolimerna ploča. Izrada </a:t>
            </a:r>
            <a:r>
              <a:rPr lang="hr-HR" sz="1600" dirty="0" smtClean="0">
                <a:latin typeface="Arial"/>
                <a:cs typeface="Arial"/>
              </a:rPr>
              <a:t>štamparske </a:t>
            </a:r>
            <a:r>
              <a:rPr lang="hr-HR" sz="1600" dirty="0">
                <a:latin typeface="Arial"/>
                <a:cs typeface="Arial"/>
              </a:rPr>
              <a:t>forme se vrši na tri </a:t>
            </a:r>
            <a:r>
              <a:rPr lang="hr-HR" sz="1600" dirty="0" smtClean="0">
                <a:latin typeface="Arial"/>
                <a:cs typeface="Arial"/>
              </a:rPr>
              <a:t>načina: 1. U </a:t>
            </a:r>
            <a:r>
              <a:rPr lang="hr-HR" sz="1600" dirty="0">
                <a:latin typeface="Arial"/>
                <a:cs typeface="Arial"/>
              </a:rPr>
              <a:t>specijalnim uređajima gde se fotopolimerna ploča preko filma </a:t>
            </a:r>
            <a:r>
              <a:rPr lang="hr-HR" sz="1600" dirty="0" smtClean="0">
                <a:latin typeface="Arial"/>
                <a:cs typeface="Arial"/>
              </a:rPr>
              <a:t>osvetljava </a:t>
            </a:r>
            <a:r>
              <a:rPr lang="hr-HR" sz="1600" dirty="0">
                <a:latin typeface="Arial"/>
                <a:cs typeface="Arial"/>
              </a:rPr>
              <a:t>UV lampama, ispira i </a:t>
            </a:r>
            <a:r>
              <a:rPr lang="hr-HR" sz="1600" dirty="0" smtClean="0">
                <a:latin typeface="Arial"/>
                <a:cs typeface="Arial"/>
              </a:rPr>
              <a:t>suši. 2. Sleeve tehnologija, </a:t>
            </a:r>
            <a:r>
              <a:rPr lang="hr-HR" sz="1600" dirty="0">
                <a:latin typeface="Arial"/>
                <a:cs typeface="Arial"/>
              </a:rPr>
              <a:t>gde se ploča direktno izrađuje na cilindričnom telu van </a:t>
            </a:r>
            <a:r>
              <a:rPr lang="hr-HR" sz="1600" dirty="0" smtClean="0">
                <a:latin typeface="Arial"/>
                <a:cs typeface="Arial"/>
              </a:rPr>
              <a:t>mašine za štampu. 3. Computer </a:t>
            </a:r>
            <a:r>
              <a:rPr lang="hr-HR" sz="1600" dirty="0">
                <a:latin typeface="Arial"/>
                <a:cs typeface="Arial"/>
              </a:rPr>
              <a:t>to flexo </a:t>
            </a:r>
            <a:r>
              <a:rPr lang="hr-HR" sz="1600" dirty="0" smtClean="0">
                <a:latin typeface="Arial"/>
                <a:cs typeface="Arial"/>
              </a:rPr>
              <a:t>plate, </a:t>
            </a:r>
            <a:r>
              <a:rPr lang="hr-HR" sz="1600" dirty="0">
                <a:latin typeface="Arial"/>
                <a:cs typeface="Arial"/>
              </a:rPr>
              <a:t>gde se fotopolimerna ploča direktno </a:t>
            </a:r>
            <a:r>
              <a:rPr lang="hr-HR" sz="1600" i="1" dirty="0" smtClean="0">
                <a:latin typeface="Arial"/>
                <a:cs typeface="Arial"/>
              </a:rPr>
              <a:t>gravira</a:t>
            </a:r>
            <a:r>
              <a:rPr lang="hr-HR" sz="1600" dirty="0" smtClean="0">
                <a:latin typeface="Arial"/>
                <a:cs typeface="Arial"/>
              </a:rPr>
              <a:t> </a:t>
            </a:r>
            <a:r>
              <a:rPr lang="hr-HR" sz="1600" dirty="0">
                <a:latin typeface="Arial"/>
                <a:cs typeface="Arial"/>
              </a:rPr>
              <a:t>bez prisustva filma. </a:t>
            </a:r>
            <a:endParaRPr lang="hr-HR" sz="1600" dirty="0" smtClean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8123"/>
            <a:ext cx="9144000" cy="482987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193" y="293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1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4" y="200103"/>
            <a:ext cx="897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 smtClean="0">
                <a:latin typeface="Arial"/>
                <a:cs typeface="Arial"/>
              </a:rPr>
              <a:t>Digitalna štampa </a:t>
            </a:r>
            <a:r>
              <a:rPr lang="hr-HR" sz="1600" dirty="0" smtClean="0">
                <a:latin typeface="Arial"/>
                <a:cs typeface="Arial"/>
              </a:rPr>
              <a:t>obuhvata </a:t>
            </a:r>
            <a:r>
              <a:rPr lang="hr-HR" sz="1600" dirty="0">
                <a:latin typeface="Arial"/>
                <a:cs typeface="Arial"/>
              </a:rPr>
              <a:t>dve potkategorije. Jedna je </a:t>
            </a:r>
            <a:r>
              <a:rPr lang="hr-HR" sz="1600" i="1" dirty="0">
                <a:latin typeface="Arial"/>
                <a:cs typeface="Arial"/>
              </a:rPr>
              <a:t>statička </a:t>
            </a:r>
            <a:r>
              <a:rPr lang="hr-HR" sz="1600" dirty="0" smtClean="0">
                <a:latin typeface="Arial"/>
                <a:cs typeface="Arial"/>
              </a:rPr>
              <a:t>digitalna, u stvari ofset štampa </a:t>
            </a:r>
            <a:r>
              <a:rPr lang="hr-HR" sz="1600" dirty="0">
                <a:latin typeface="Arial"/>
                <a:cs typeface="Arial"/>
              </a:rPr>
              <a:t>na mašinama kod kojih je osvetljivač za formu </a:t>
            </a:r>
            <a:r>
              <a:rPr lang="hr-HR" sz="1600" i="1" dirty="0">
                <a:latin typeface="Arial"/>
                <a:cs typeface="Arial"/>
              </a:rPr>
              <a:t>ctplate</a:t>
            </a:r>
            <a:r>
              <a:rPr lang="hr-HR" sz="1600" dirty="0">
                <a:latin typeface="Arial"/>
                <a:cs typeface="Arial"/>
              </a:rPr>
              <a:t>, postavljen na cilindru </a:t>
            </a:r>
            <a:r>
              <a:rPr lang="hr-HR" sz="1600" dirty="0" smtClean="0">
                <a:latin typeface="Arial"/>
                <a:cs typeface="Arial"/>
              </a:rPr>
              <a:t>tako </a:t>
            </a:r>
            <a:r>
              <a:rPr lang="hr-HR" sz="1600" dirty="0">
                <a:latin typeface="Arial"/>
                <a:cs typeface="Arial"/>
              </a:rPr>
              <a:t>da se forma osvetljava i razvija na samoj štamparskoj mašini</a:t>
            </a:r>
            <a:r>
              <a:rPr lang="hr-HR" sz="1600" dirty="0" smtClean="0">
                <a:latin typeface="Arial"/>
                <a:cs typeface="Arial"/>
              </a:rPr>
              <a:t>. Dalji </a:t>
            </a:r>
            <a:r>
              <a:rPr lang="hr-HR" sz="1600" dirty="0">
                <a:latin typeface="Arial"/>
                <a:cs typeface="Arial"/>
              </a:rPr>
              <a:t>tok štampe je isti kao i kod ofset štampe</a:t>
            </a:r>
            <a:r>
              <a:rPr lang="hr-HR" sz="1600" dirty="0" smtClean="0">
                <a:latin typeface="Arial"/>
                <a:cs typeface="Arial"/>
              </a:rPr>
              <a:t>.</a:t>
            </a:r>
            <a:endParaRPr lang="hr-HR" sz="1600" dirty="0">
              <a:latin typeface="Arial"/>
              <a:cs typeface="Arial"/>
            </a:endParaRPr>
          </a:p>
        </p:txBody>
      </p:sp>
      <p:pic>
        <p:nvPicPr>
          <p:cNvPr id="2" name="Picture 1" descr="chamonix_print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976"/>
            <a:ext cx="9071038" cy="537780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772" y="11688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4" y="200103"/>
            <a:ext cx="89763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latin typeface="Arial"/>
                <a:cs typeface="Arial"/>
              </a:rPr>
              <a:t>Druga podvrsta digitalne štampe je </a:t>
            </a:r>
            <a:r>
              <a:rPr lang="hr-HR" sz="1600" i="1" dirty="0">
                <a:latin typeface="Arial"/>
                <a:cs typeface="Arial"/>
              </a:rPr>
              <a:t>dinamička </a:t>
            </a:r>
            <a:r>
              <a:rPr lang="hr-HR" sz="1600" dirty="0">
                <a:latin typeface="Arial"/>
                <a:cs typeface="Arial"/>
              </a:rPr>
              <a:t>digitalna štampa, gde se štamparska forma stvara za svaki radni ciklus. </a:t>
            </a:r>
          </a:p>
          <a:p>
            <a:r>
              <a:rPr lang="hr-HR" sz="1600" dirty="0" smtClean="0">
                <a:latin typeface="Arial"/>
                <a:cs typeface="Arial"/>
              </a:rPr>
              <a:t>Bazirana je na </a:t>
            </a:r>
            <a:r>
              <a:rPr lang="hr-HR" sz="1600" dirty="0">
                <a:latin typeface="Arial"/>
                <a:cs typeface="Arial"/>
              </a:rPr>
              <a:t>ink-jet postupku, ili štampi sa suvim ili vlažnim tonerom pomoću </a:t>
            </a:r>
            <a:r>
              <a:rPr lang="hr-HR" sz="1600" dirty="0" smtClean="0">
                <a:latin typeface="Arial"/>
                <a:cs typeface="Arial"/>
              </a:rPr>
              <a:t>elektrografije gde se razdvajanje </a:t>
            </a:r>
            <a:r>
              <a:rPr lang="hr-HR" sz="1600" dirty="0">
                <a:latin typeface="Arial"/>
                <a:cs typeface="Arial"/>
              </a:rPr>
              <a:t>štampajućih i ne štampajućih površina </a:t>
            </a:r>
            <a:r>
              <a:rPr lang="hr-HR" sz="1600" dirty="0" smtClean="0">
                <a:latin typeface="Arial"/>
                <a:cs typeface="Arial"/>
              </a:rPr>
              <a:t>zasniva na </a:t>
            </a:r>
            <a:r>
              <a:rPr lang="hr-HR" sz="1600" dirty="0">
                <a:latin typeface="Arial"/>
                <a:cs typeface="Arial"/>
              </a:rPr>
              <a:t>naelektrisavanju </a:t>
            </a:r>
            <a:r>
              <a:rPr lang="hr-HR" sz="1600" dirty="0" smtClean="0">
                <a:latin typeface="Arial"/>
                <a:cs typeface="Arial"/>
              </a:rPr>
              <a:t>i razelektrisa - vanju </a:t>
            </a:r>
            <a:r>
              <a:rPr lang="hr-HR" sz="1600" dirty="0">
                <a:latin typeface="Arial"/>
                <a:cs typeface="Arial"/>
              </a:rPr>
              <a:t>pojedinih elemenata</a:t>
            </a:r>
            <a:r>
              <a:rPr lang="hr-HR" sz="1600" dirty="0" smtClean="0">
                <a:latin typeface="Arial"/>
                <a:cs typeface="Arial"/>
              </a:rPr>
              <a:t>. Tako </a:t>
            </a:r>
            <a:r>
              <a:rPr lang="hr-HR" sz="1600" dirty="0">
                <a:latin typeface="Arial"/>
                <a:cs typeface="Arial"/>
              </a:rPr>
              <a:t>su </a:t>
            </a:r>
            <a:r>
              <a:rPr lang="hr-HR" sz="1600" dirty="0" smtClean="0">
                <a:latin typeface="Arial"/>
                <a:cs typeface="Arial"/>
              </a:rPr>
              <a:t>neštampajuće </a:t>
            </a:r>
            <a:r>
              <a:rPr lang="hr-HR" sz="1600" dirty="0">
                <a:latin typeface="Arial"/>
                <a:cs typeface="Arial"/>
              </a:rPr>
              <a:t>površine i toner istog naelektrisanja, pa se međusobno odbijaju, dok su štampajuće površine razelektrisane, odnosno suprotno naelektrisane u odnosu na toner pa ga privlače. U ovoj tehnici, štamparska forma realno ne postoji</a:t>
            </a:r>
            <a:r>
              <a:rPr lang="hr-HR" sz="1600" dirty="0" smtClean="0">
                <a:latin typeface="Arial"/>
                <a:cs typeface="Arial"/>
              </a:rPr>
              <a:t>, odnosno</a:t>
            </a:r>
          </a:p>
          <a:p>
            <a:r>
              <a:rPr lang="hr-HR" sz="1600" dirty="0" smtClean="0">
                <a:latin typeface="Arial"/>
                <a:cs typeface="Arial"/>
              </a:rPr>
              <a:t>nalazi </a:t>
            </a:r>
            <a:r>
              <a:rPr lang="hr-HR" sz="1600" dirty="0">
                <a:latin typeface="Arial"/>
                <a:cs typeface="Arial"/>
              </a:rPr>
              <a:t>se u memoriji računara i prenosi se </a:t>
            </a:r>
            <a:r>
              <a:rPr lang="hr-HR" sz="1600" dirty="0" smtClean="0">
                <a:latin typeface="Arial"/>
                <a:cs typeface="Arial"/>
              </a:rPr>
              <a:t>direktno </a:t>
            </a:r>
            <a:r>
              <a:rPr lang="hr-HR" sz="1600" dirty="0">
                <a:latin typeface="Arial"/>
                <a:cs typeface="Arial"/>
              </a:rPr>
              <a:t>na podlogu za štampanje</a:t>
            </a:r>
            <a:r>
              <a:rPr lang="hr-HR" sz="1600" dirty="0" smtClean="0">
                <a:latin typeface="Arial"/>
                <a:cs typeface="Arial"/>
              </a:rPr>
              <a:t>.</a:t>
            </a:r>
            <a:r>
              <a:rPr lang="hr-HR" dirty="0" smtClean="0">
                <a:latin typeface="Arial"/>
                <a:cs typeface="Arial"/>
              </a:rPr>
              <a:t> </a:t>
            </a:r>
            <a:endParaRPr lang="hr-HR" dirty="0">
              <a:latin typeface="Arial"/>
              <a:cs typeface="Arial"/>
            </a:endParaRPr>
          </a:p>
        </p:txBody>
      </p:sp>
      <p:pic>
        <p:nvPicPr>
          <p:cNvPr id="5" name="Picture 4" descr="01_DEEP_digital_printing_cape_t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3920"/>
            <a:ext cx="5308529" cy="443407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5866" y="2359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0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54" y="428855"/>
            <a:ext cx="2121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Ofset štamparska mašina i različiti tipovi digitalnih štamparskih mašina i plotera</a:t>
            </a:r>
            <a:endParaRPr lang="hr-HR" dirty="0">
              <a:latin typeface="Arial"/>
              <a:cs typeface="Arial"/>
            </a:endParaRPr>
          </a:p>
        </p:txBody>
      </p:sp>
      <p:pic>
        <p:nvPicPr>
          <p:cNvPr id="3" name="Picture 2" descr="depositphotos_86313286-stock-illustration-digital-print-machine-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671" y="2012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95" y="75266"/>
            <a:ext cx="8747637" cy="1478759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/>
            </a:r>
            <a:br>
              <a:rPr lang="en-US" sz="1800" b="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T</a:t>
            </a:r>
            <a:r>
              <a:rPr lang="sr-Cyrl-CS" sz="1600" dirty="0" smtClean="0">
                <a:latin typeface="Arial"/>
                <a:cs typeface="Arial"/>
              </a:rPr>
              <a:t>ampon </a:t>
            </a:r>
            <a:r>
              <a:rPr lang="hr-HR" sz="1600" dirty="0" smtClean="0">
                <a:latin typeface="Arial"/>
                <a:cs typeface="Arial"/>
              </a:rPr>
              <a:t>štampa </a:t>
            </a:r>
            <a:r>
              <a:rPr lang="hr-HR" sz="1600" b="0" dirty="0" smtClean="0">
                <a:latin typeface="Arial"/>
                <a:cs typeface="Arial"/>
              </a:rPr>
              <a:t>predstavlja </a:t>
            </a:r>
            <a:r>
              <a:rPr lang="hr-HR" sz="1600" b="0" dirty="0">
                <a:latin typeface="Arial"/>
                <a:cs typeface="Arial"/>
              </a:rPr>
              <a:t>štampu sa posrednim otiskivanjem, </a:t>
            </a:r>
            <a:r>
              <a:rPr lang="hr-HR" sz="1600" b="0" dirty="0" smtClean="0">
                <a:latin typeface="Arial"/>
                <a:cs typeface="Arial"/>
              </a:rPr>
              <a:t>silikonskim </a:t>
            </a:r>
            <a:r>
              <a:rPr lang="hr-HR" sz="1600" b="0" dirty="0">
                <a:latin typeface="Arial"/>
                <a:cs typeface="Arial"/>
              </a:rPr>
              <a:t>tamponom uz pomoć </a:t>
            </a:r>
            <a:r>
              <a:rPr lang="hr-HR" sz="1600" b="0" dirty="0" smtClean="0">
                <a:latin typeface="Arial"/>
                <a:cs typeface="Arial"/>
              </a:rPr>
              <a:t>kojeg </a:t>
            </a:r>
            <a:r>
              <a:rPr lang="hr-HR" sz="1600" b="0" dirty="0">
                <a:latin typeface="Arial"/>
                <a:cs typeface="Arial"/>
              </a:rPr>
              <a:t>se sa </a:t>
            </a:r>
            <a:r>
              <a:rPr lang="hr-HR" sz="1600" b="0" dirty="0" smtClean="0">
                <a:latin typeface="Arial"/>
                <a:cs typeface="Arial"/>
              </a:rPr>
              <a:t>štamparske </a:t>
            </a:r>
            <a:r>
              <a:rPr lang="hr-HR" sz="1600" b="0" dirty="0">
                <a:latin typeface="Arial"/>
                <a:cs typeface="Arial"/>
              </a:rPr>
              <a:t>forme boja nanosi na </a:t>
            </a:r>
            <a:r>
              <a:rPr lang="hr-HR" sz="1600" b="0" dirty="0" smtClean="0">
                <a:latin typeface="Arial"/>
                <a:cs typeface="Arial"/>
              </a:rPr>
              <a:t>određeni </a:t>
            </a:r>
            <a:r>
              <a:rPr lang="hr-HR" sz="1600" b="0" dirty="0">
                <a:latin typeface="Arial"/>
                <a:cs typeface="Arial"/>
              </a:rPr>
              <a:t>predmet. Poseban izazov u grafičkoj industriji predstavljalo je nanošenje otiska na zakrivljene </a:t>
            </a:r>
            <a:r>
              <a:rPr lang="hr-HR" sz="1600" b="0" dirty="0" smtClean="0">
                <a:latin typeface="Arial"/>
                <a:cs typeface="Arial"/>
              </a:rPr>
              <a:t>površine. Ova </a:t>
            </a:r>
            <a:r>
              <a:rPr lang="hr-HR" sz="1600" b="0" dirty="0" smtClean="0">
                <a:latin typeface="Arial"/>
                <a:cs typeface="Arial"/>
              </a:rPr>
              <a:t>vrsta štampe </a:t>
            </a:r>
            <a:r>
              <a:rPr lang="hr-HR" sz="1600" b="0" dirty="0" smtClean="0">
                <a:latin typeface="Arial"/>
                <a:cs typeface="Arial"/>
              </a:rPr>
              <a:t>to omogućuje </a:t>
            </a:r>
            <a:r>
              <a:rPr lang="hr-HR" sz="1600" b="0" dirty="0" smtClean="0">
                <a:latin typeface="Arial"/>
                <a:cs typeface="Arial"/>
              </a:rPr>
              <a:t>zahvaljujući fleksibilnim silikonskim tamponima koji mogu biti različitih oblika u zavisnosti od oblika na koji se štampa. </a:t>
            </a:r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13" name="Picture 12" descr="hq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09" y="3536975"/>
            <a:ext cx="4737191" cy="3321025"/>
          </a:xfrm>
          <a:prstGeom prst="rect">
            <a:avLst/>
          </a:prstGeom>
        </p:spPr>
      </p:pic>
      <p:pic>
        <p:nvPicPr>
          <p:cNvPr id="3" name="Picture 2" descr="pad_printing_16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7" y="1980461"/>
            <a:ext cx="3833498" cy="483020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2763" y="16894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0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8" y="86787"/>
            <a:ext cx="8952722" cy="1191152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Arial"/>
                <a:cs typeface="Arial"/>
              </a:rPr>
              <a:t>9. </a:t>
            </a:r>
            <a:r>
              <a:rPr lang="hr-HR" dirty="0">
                <a:latin typeface="Arial"/>
                <a:cs typeface="Arial"/>
              </a:rPr>
              <a:t>Savremena ambalaža i </a:t>
            </a:r>
            <a:r>
              <a:rPr lang="hr-HR" dirty="0" smtClean="0">
                <a:latin typeface="Arial"/>
                <a:cs typeface="Arial"/>
              </a:rPr>
              <a:t>tehnologija</a:t>
            </a:r>
            <a:br>
              <a:rPr lang="hr-HR" dirty="0" smtClean="0">
                <a:latin typeface="Arial"/>
                <a:cs typeface="Arial"/>
              </a:rPr>
            </a:br>
            <a:r>
              <a:rPr lang="hr-HR" dirty="0">
                <a:latin typeface="Arial"/>
                <a:cs typeface="Arial"/>
              </a:rPr>
              <a:t/>
            </a:r>
            <a:br>
              <a:rPr lang="hr-HR" dirty="0">
                <a:latin typeface="Arial"/>
                <a:cs typeface="Arial"/>
              </a:rPr>
            </a:br>
            <a:r>
              <a:rPr lang="hr-HR" sz="1800" b="0" dirty="0" smtClean="0">
                <a:latin typeface="Arial"/>
                <a:cs typeface="Arial"/>
              </a:rPr>
              <a:t>Inventivnost</a:t>
            </a:r>
            <a:r>
              <a:rPr lang="hr-HR" sz="1800" b="0" dirty="0">
                <a:latin typeface="Arial"/>
                <a:cs typeface="Arial"/>
              </a:rPr>
              <a:t>, novi materijali, </a:t>
            </a:r>
            <a:r>
              <a:rPr lang="hr-HR" sz="1800" b="0" dirty="0" smtClean="0">
                <a:latin typeface="Arial"/>
                <a:cs typeface="Arial"/>
              </a:rPr>
              <a:t>štampa </a:t>
            </a:r>
            <a:br>
              <a:rPr lang="hr-HR" sz="1800" b="0" dirty="0" smtClean="0">
                <a:latin typeface="Arial"/>
                <a:cs typeface="Arial"/>
              </a:rPr>
            </a:br>
            <a:r>
              <a:rPr lang="hr-HR" sz="1800" b="0" dirty="0" smtClean="0">
                <a:latin typeface="Arial"/>
                <a:cs typeface="Arial"/>
              </a:rPr>
              <a:t>Produžena funkcija ambalaže za jaja. Sama ambalaža može se koristiti i kao stalak za rovito jaje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5869"/>
            <a:ext cx="9144000" cy="549001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988" y="867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2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ucktampons-vorschau_14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778"/>
            <a:ext cx="9144000" cy="5160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633" y="294222"/>
            <a:ext cx="496935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Raznovrsni fleksibilni silikonski tamponi omogućavaju transfer boje na bilo koju površinu.</a:t>
            </a:r>
            <a:endParaRPr lang="en-US" sz="16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5865" y="3405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9" y="244564"/>
            <a:ext cx="8771300" cy="1096491"/>
          </a:xfrm>
        </p:spPr>
        <p:txBody>
          <a:bodyPr>
            <a:noAutofit/>
          </a:bodyPr>
          <a:lstStyle/>
          <a:p>
            <a:r>
              <a:rPr lang="hr-HR" sz="1800" b="0" dirty="0" smtClean="0">
                <a:latin typeface="Arial"/>
                <a:cs typeface="Arial"/>
              </a:rPr>
              <a:t>   </a:t>
            </a:r>
            <a:br>
              <a:rPr lang="hr-HR" sz="1800" b="0" dirty="0" smtClean="0">
                <a:latin typeface="Arial"/>
                <a:cs typeface="Arial"/>
              </a:rPr>
            </a:br>
            <a:r>
              <a:rPr lang="hr-HR" sz="1800" b="0" dirty="0" smtClean="0">
                <a:latin typeface="Arial"/>
                <a:cs typeface="Arial"/>
              </a:rPr>
              <a:t>   </a:t>
            </a:r>
            <a:r>
              <a:rPr lang="hr-HR" sz="1600" dirty="0" smtClean="0">
                <a:latin typeface="Arial"/>
                <a:cs typeface="Arial"/>
              </a:rPr>
              <a:t>Sito štampa </a:t>
            </a:r>
            <a:r>
              <a:rPr lang="hr-HR" sz="1600" b="0" dirty="0">
                <a:latin typeface="Arial"/>
                <a:cs typeface="Arial"/>
              </a:rPr>
              <a:t>je </a:t>
            </a:r>
            <a:r>
              <a:rPr lang="hr-HR" sz="1600" b="0" dirty="0" smtClean="0">
                <a:latin typeface="Arial"/>
                <a:cs typeface="Arial"/>
              </a:rPr>
              <a:t>tehnika </a:t>
            </a:r>
            <a:r>
              <a:rPr lang="hr-HR" sz="1600" b="0" dirty="0">
                <a:latin typeface="Arial"/>
                <a:cs typeface="Arial"/>
              </a:rPr>
              <a:t>štampanja kojom se otisak </a:t>
            </a:r>
            <a:r>
              <a:rPr lang="hr-HR" sz="1600" b="0" dirty="0" smtClean="0">
                <a:latin typeface="Arial"/>
                <a:cs typeface="Arial"/>
              </a:rPr>
              <a:t>prenosi </a:t>
            </a:r>
            <a:r>
              <a:rPr lang="hr-HR" sz="1600" b="0" dirty="0">
                <a:latin typeface="Arial"/>
                <a:cs typeface="Arial"/>
              </a:rPr>
              <a:t>na gotovo </a:t>
            </a:r>
            <a:r>
              <a:rPr lang="hr-HR" sz="1600" b="0" dirty="0" smtClean="0">
                <a:latin typeface="Arial"/>
                <a:cs typeface="Arial"/>
              </a:rPr>
              <a:t>svaki predmet </a:t>
            </a:r>
            <a:r>
              <a:rPr lang="hr-HR" sz="1600" b="0" dirty="0">
                <a:latin typeface="Arial"/>
                <a:cs typeface="Arial"/>
              </a:rPr>
              <a:t>sa ravnom površinom. Može se štampati na podlogama različitog oblika, vrste </a:t>
            </a:r>
            <a:r>
              <a:rPr lang="hr-HR" sz="1600" b="0" dirty="0" smtClean="0">
                <a:latin typeface="Arial"/>
                <a:cs typeface="Arial"/>
              </a:rPr>
              <a:t>i </a:t>
            </a:r>
            <a:r>
              <a:rPr lang="hr-HR" sz="1600" b="0" dirty="0">
                <a:latin typeface="Arial"/>
                <a:cs typeface="Arial"/>
              </a:rPr>
              <a:t>namene. Jedna od mnogih prednosti </a:t>
            </a:r>
            <a:r>
              <a:rPr lang="hr-HR" sz="1600" b="0" dirty="0" smtClean="0">
                <a:latin typeface="Arial"/>
                <a:cs typeface="Arial"/>
              </a:rPr>
              <a:t>sito </a:t>
            </a:r>
            <a:r>
              <a:rPr lang="hr-HR" sz="1600" b="0" dirty="0">
                <a:latin typeface="Arial"/>
                <a:cs typeface="Arial"/>
              </a:rPr>
              <a:t>štampe je mogućnost dobijanja </a:t>
            </a:r>
            <a:r>
              <a:rPr lang="hr-HR" sz="1600" b="0" dirty="0" smtClean="0">
                <a:latin typeface="Arial"/>
                <a:cs typeface="Arial"/>
              </a:rPr>
              <a:t>različite </a:t>
            </a:r>
            <a:r>
              <a:rPr lang="hr-HR" sz="1600" b="0" dirty="0">
                <a:latin typeface="Arial"/>
                <a:cs typeface="Arial"/>
              </a:rPr>
              <a:t>debljine sloja boje na otisku</a:t>
            </a:r>
            <a:r>
              <a:rPr lang="hr-HR" sz="1800" b="0" dirty="0">
                <a:latin typeface="Arial"/>
                <a:cs typeface="Arial"/>
              </a:rPr>
              <a:t>.</a:t>
            </a:r>
            <a:r>
              <a:rPr lang="hr-HR" sz="1600" b="0" dirty="0" smtClean="0">
                <a:latin typeface="Arial"/>
                <a:cs typeface="Arial"/>
              </a:rPr>
              <a:t/>
            </a:r>
            <a:br>
              <a:rPr lang="hr-HR" sz="1600" b="0" dirty="0" smtClean="0">
                <a:latin typeface="Arial"/>
                <a:cs typeface="Arial"/>
              </a:rPr>
            </a:b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15" name="Picture 14" descr="silkscreen_13j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383"/>
            <a:ext cx="7343596" cy="557061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772" y="12873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6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7" y="200103"/>
            <a:ext cx="7737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 smtClean="0">
                <a:latin typeface="Arial"/>
                <a:cs typeface="Arial"/>
              </a:rPr>
              <a:t>Završna grafička obrada  </a:t>
            </a:r>
            <a:r>
              <a:rPr lang="hr-HR" sz="1600" dirty="0" smtClean="0">
                <a:latin typeface="Arial"/>
                <a:cs typeface="Arial"/>
              </a:rPr>
              <a:t>je završna </a:t>
            </a:r>
            <a:r>
              <a:rPr lang="hr-HR" sz="1600" dirty="0">
                <a:latin typeface="Arial"/>
                <a:cs typeface="Arial"/>
              </a:rPr>
              <a:t>faza grafičke proizvodnje u kojoj se </a:t>
            </a:r>
            <a:r>
              <a:rPr lang="hr-HR" sz="1600" dirty="0" smtClean="0">
                <a:latin typeface="Arial"/>
                <a:cs typeface="Arial"/>
              </a:rPr>
              <a:t>oblikuje </a:t>
            </a:r>
            <a:r>
              <a:rPr lang="hr-HR" sz="1600" dirty="0">
                <a:latin typeface="Arial"/>
                <a:cs typeface="Arial"/>
              </a:rPr>
              <a:t>grafički proizvod</a:t>
            </a:r>
            <a:r>
              <a:rPr lang="hr-HR" sz="1600" dirty="0" smtClean="0">
                <a:latin typeface="Arial"/>
                <a:cs typeface="Arial"/>
              </a:rPr>
              <a:t>. Deli se </a:t>
            </a:r>
            <a:r>
              <a:rPr lang="hr-HR" sz="1600" dirty="0" smtClean="0">
                <a:latin typeface="Arial"/>
                <a:cs typeface="Arial"/>
              </a:rPr>
              <a:t>na: </a:t>
            </a:r>
            <a:r>
              <a:rPr lang="hr-HR" sz="1600" dirty="0" smtClean="0">
                <a:latin typeface="Arial"/>
                <a:cs typeface="Arial"/>
              </a:rPr>
              <a:t>knjigovezačku, ambalažnu, kartonažnu i obradu </a:t>
            </a:r>
            <a:r>
              <a:rPr lang="hr-HR" sz="1600" dirty="0">
                <a:latin typeface="Arial"/>
                <a:cs typeface="Arial"/>
              </a:rPr>
              <a:t>papira. </a:t>
            </a:r>
            <a:r>
              <a:rPr lang="hr-HR" sz="1600" dirty="0" smtClean="0">
                <a:latin typeface="Arial"/>
                <a:cs typeface="Arial"/>
              </a:rPr>
              <a:t>Proces </a:t>
            </a:r>
            <a:r>
              <a:rPr lang="hr-HR" sz="1600" dirty="0">
                <a:latin typeface="Arial"/>
                <a:cs typeface="Arial"/>
              </a:rPr>
              <a:t>grafičke proizvodnje realizuju grafički sistemi sa </a:t>
            </a:r>
            <a:r>
              <a:rPr lang="hr-HR" sz="1600" dirty="0" smtClean="0">
                <a:latin typeface="Arial"/>
                <a:cs typeface="Arial"/>
              </a:rPr>
              <a:t>različitim uređajima za njihovu izradu, a ponekad se radi i ručno za manje serije.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5727"/>
            <a:ext cx="4190478" cy="2219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32828"/>
            <a:ext cx="3433244" cy="2248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090" y="1811527"/>
            <a:ext cx="471891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327" y="4669027"/>
            <a:ext cx="4519673" cy="218004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0090" y="3010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7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7" y="184327"/>
            <a:ext cx="7690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Razvojem </a:t>
            </a:r>
            <a:r>
              <a:rPr lang="hr-HR" sz="1600" dirty="0">
                <a:latin typeface="Arial"/>
                <a:cs typeface="Arial"/>
              </a:rPr>
              <a:t>tehnika i tehnologija javila se potreba za automatizovanim </a:t>
            </a:r>
            <a:r>
              <a:rPr lang="hr-HR" sz="1600" dirty="0" smtClean="0">
                <a:latin typeface="Arial"/>
                <a:cs typeface="Arial"/>
              </a:rPr>
              <a:t>rukovanjem </a:t>
            </a:r>
            <a:r>
              <a:rPr lang="hr-HR" sz="1600" dirty="0">
                <a:latin typeface="Arial"/>
                <a:cs typeface="Arial"/>
              </a:rPr>
              <a:t>materijalom u grafičkim procesima. </a:t>
            </a:r>
            <a:r>
              <a:rPr lang="hr-HR" sz="1600" dirty="0" smtClean="0">
                <a:latin typeface="Arial"/>
                <a:cs typeface="Arial"/>
              </a:rPr>
              <a:t>U drugoj polovini </a:t>
            </a:r>
            <a:r>
              <a:rPr lang="hr-HR" sz="1600" dirty="0">
                <a:latin typeface="Arial"/>
                <a:cs typeface="Arial"/>
              </a:rPr>
              <a:t>ovog veka </a:t>
            </a:r>
            <a:r>
              <a:rPr lang="hr-HR" sz="1600" dirty="0" smtClean="0">
                <a:latin typeface="Arial"/>
                <a:cs typeface="Arial"/>
              </a:rPr>
              <a:t>prisutan je značajan razvoj </a:t>
            </a:r>
            <a:r>
              <a:rPr lang="hr-HR" sz="1600" dirty="0">
                <a:latin typeface="Arial"/>
                <a:cs typeface="Arial"/>
              </a:rPr>
              <a:t>tehnika i tehnologija </a:t>
            </a:r>
            <a:r>
              <a:rPr lang="hr-HR" sz="1600" dirty="0" smtClean="0">
                <a:latin typeface="Arial"/>
                <a:cs typeface="Arial"/>
              </a:rPr>
              <a:t>i u </a:t>
            </a:r>
            <a:r>
              <a:rPr lang="hr-HR" sz="1600" dirty="0">
                <a:latin typeface="Arial"/>
                <a:cs typeface="Arial"/>
              </a:rPr>
              <a:t>području grafičke industrije. Upravljanje štamparskim mašinama preuzimaju </a:t>
            </a:r>
            <a:r>
              <a:rPr lang="hr-HR" sz="1600" dirty="0" smtClean="0">
                <a:latin typeface="Arial"/>
                <a:cs typeface="Arial"/>
              </a:rPr>
              <a:t>računari, </a:t>
            </a:r>
            <a:r>
              <a:rPr lang="hr-HR" sz="1600" dirty="0">
                <a:latin typeface="Arial"/>
                <a:cs typeface="Arial"/>
              </a:rPr>
              <a:t>odnosno za to namenski razvijeni uređaji </a:t>
            </a:r>
            <a:r>
              <a:rPr lang="hr-HR" sz="1600" dirty="0" smtClean="0">
                <a:latin typeface="Arial"/>
                <a:cs typeface="Arial"/>
              </a:rPr>
              <a:t> CPC </a:t>
            </a:r>
            <a:r>
              <a:rPr lang="hr-HR" sz="1600" dirty="0">
                <a:latin typeface="Arial"/>
                <a:cs typeface="Arial"/>
              </a:rPr>
              <a:t>- Computer Print Control </a:t>
            </a:r>
            <a:r>
              <a:rPr lang="hr-HR" sz="1600" dirty="0" smtClean="0">
                <a:latin typeface="Arial"/>
                <a:cs typeface="Arial"/>
              </a:rPr>
              <a:t>/računarom </a:t>
            </a:r>
            <a:r>
              <a:rPr lang="hr-HR" sz="1600" dirty="0">
                <a:latin typeface="Arial"/>
                <a:cs typeface="Arial"/>
              </a:rPr>
              <a:t>upravljana </a:t>
            </a:r>
            <a:r>
              <a:rPr lang="hr-HR" sz="1600" dirty="0" smtClean="0">
                <a:latin typeface="Arial"/>
                <a:cs typeface="Arial"/>
              </a:rPr>
              <a:t>štampa/.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im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721"/>
            <a:ext cx="9144000" cy="494928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2202" y="277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0" y="5752153"/>
            <a:ext cx="5127110" cy="897834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Arial"/>
                <a:cs typeface="Arial"/>
              </a:rPr>
              <a:t/>
            </a:r>
            <a:br>
              <a:rPr lang="hr-HR" dirty="0" smtClean="0">
                <a:latin typeface="Arial"/>
                <a:cs typeface="Arial"/>
              </a:rPr>
            </a:br>
            <a:r>
              <a:rPr lang="hr-HR" dirty="0">
                <a:latin typeface="Arial"/>
                <a:cs typeface="Arial"/>
              </a:rPr>
              <a:t/>
            </a:r>
            <a:br>
              <a:rPr lang="hr-HR" dirty="0">
                <a:latin typeface="Arial"/>
                <a:cs typeface="Arial"/>
              </a:rPr>
            </a:br>
            <a:r>
              <a:rPr lang="hr-HR" sz="1800" b="0" dirty="0" smtClean="0">
                <a:latin typeface="Arial"/>
                <a:cs typeface="Arial"/>
              </a:rPr>
              <a:t>Inventivni rasklopi i </a:t>
            </a:r>
            <a:r>
              <a:rPr lang="hr-HR" sz="1800" b="0" dirty="0" smtClean="0">
                <a:latin typeface="Arial"/>
                <a:cs typeface="Arial"/>
              </a:rPr>
              <a:t>način </a:t>
            </a:r>
            <a:r>
              <a:rPr lang="hr-HR" sz="1800" b="0" dirty="0" smtClean="0">
                <a:latin typeface="Arial"/>
                <a:cs typeface="Arial"/>
              </a:rPr>
              <a:t>pakovanja proizvoda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3" name="Picture 2" descr="ensem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1720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969" y="58371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0" y="5712713"/>
            <a:ext cx="7454027" cy="897834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Arial"/>
                <a:cs typeface="Arial"/>
              </a:rPr>
              <a:t/>
            </a:r>
            <a:br>
              <a:rPr lang="hr-HR" dirty="0" smtClean="0">
                <a:latin typeface="Arial"/>
                <a:cs typeface="Arial"/>
              </a:rPr>
            </a:br>
            <a:r>
              <a:rPr lang="hr-HR" dirty="0">
                <a:latin typeface="Arial"/>
                <a:cs typeface="Arial"/>
              </a:rPr>
              <a:t/>
            </a:r>
            <a:br>
              <a:rPr lang="hr-HR" dirty="0">
                <a:latin typeface="Arial"/>
                <a:cs typeface="Arial"/>
              </a:rPr>
            </a:br>
            <a:r>
              <a:rPr lang="hr-HR" sz="1800" b="0" dirty="0" smtClean="0">
                <a:latin typeface="Arial"/>
                <a:cs typeface="Arial"/>
              </a:rPr>
              <a:t>Nove mogućnosti presovanja papira omogućuju inventivnija rešenja ambalaže, Pojavom 3d štampe otvorile su se nove mogućnosti u raznim sferama dizajna, pa i u dizajnu ambalaže.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01" y="-1"/>
            <a:ext cx="3853000" cy="434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7139"/>
          <a:stretch/>
        </p:blipFill>
        <p:spPr>
          <a:xfrm>
            <a:off x="1" y="0"/>
            <a:ext cx="5142884" cy="453472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4876" y="57977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0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6" y="223767"/>
            <a:ext cx="7864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Arial"/>
                <a:cs typeface="Arial"/>
              </a:rPr>
              <a:t>Često su </a:t>
            </a:r>
            <a:r>
              <a:rPr lang="hr-HR" sz="1600" dirty="0">
                <a:latin typeface="Arial"/>
                <a:cs typeface="Arial"/>
              </a:rPr>
              <a:t>proizvodi </a:t>
            </a:r>
            <a:r>
              <a:rPr lang="hr-HR" sz="1600" dirty="0" smtClean="0">
                <a:latin typeface="Arial"/>
                <a:cs typeface="Arial"/>
              </a:rPr>
              <a:t>praćeni velikim </a:t>
            </a:r>
            <a:r>
              <a:rPr lang="hr-HR" sz="1600" dirty="0">
                <a:latin typeface="Arial"/>
                <a:cs typeface="Arial"/>
              </a:rPr>
              <a:t>rečima, ali samo </a:t>
            </a:r>
            <a:r>
              <a:rPr lang="hr-HR" sz="1600" dirty="0" smtClean="0">
                <a:latin typeface="Arial"/>
                <a:cs typeface="Arial"/>
              </a:rPr>
              <a:t>se neki dokažu i </a:t>
            </a:r>
            <a:r>
              <a:rPr lang="hr-HR" sz="1600" dirty="0">
                <a:latin typeface="Arial"/>
                <a:cs typeface="Arial"/>
              </a:rPr>
              <a:t>pre nego što ih </a:t>
            </a:r>
            <a:r>
              <a:rPr lang="hr-HR" sz="1600" dirty="0" smtClean="0">
                <a:latin typeface="Arial"/>
                <a:cs typeface="Arial"/>
              </a:rPr>
              <a:t>izvadimo </a:t>
            </a:r>
            <a:r>
              <a:rPr lang="hr-HR" sz="1600" dirty="0">
                <a:latin typeface="Arial"/>
                <a:cs typeface="Arial"/>
              </a:rPr>
              <a:t>iz pakovanja. </a:t>
            </a:r>
            <a:r>
              <a:rPr lang="hr-HR" sz="1600" i="1" dirty="0" smtClean="0">
                <a:latin typeface="Arial"/>
                <a:cs typeface="Arial"/>
              </a:rPr>
              <a:t>Festina </a:t>
            </a:r>
            <a:r>
              <a:rPr lang="hr-HR" sz="1600" dirty="0" smtClean="0">
                <a:latin typeface="Arial"/>
                <a:cs typeface="Arial"/>
              </a:rPr>
              <a:t>je plasirala časovnike u providnom pakovanju napunjenom </a:t>
            </a:r>
            <a:r>
              <a:rPr lang="hr-HR" sz="1600" dirty="0" smtClean="0">
                <a:latin typeface="Arial"/>
                <a:cs typeface="Arial"/>
              </a:rPr>
              <a:t>vodom, </a:t>
            </a:r>
            <a:r>
              <a:rPr lang="hr-HR" sz="1600" dirty="0">
                <a:latin typeface="Arial"/>
                <a:cs typeface="Arial"/>
              </a:rPr>
              <a:t>u koju je potopljen </a:t>
            </a:r>
            <a:r>
              <a:rPr lang="hr-HR" sz="1600" dirty="0" smtClean="0">
                <a:latin typeface="Arial"/>
                <a:cs typeface="Arial"/>
              </a:rPr>
              <a:t>vodootporni časovnik</a:t>
            </a:r>
            <a:r>
              <a:rPr lang="hr-HR" sz="1600" dirty="0">
                <a:latin typeface="Arial"/>
                <a:cs typeface="Arial"/>
              </a:rPr>
              <a:t>. </a:t>
            </a:r>
            <a:r>
              <a:rPr lang="hr-HR" sz="1600" dirty="0" smtClean="0">
                <a:latin typeface="Arial"/>
                <a:cs typeface="Arial"/>
              </a:rPr>
              <a:t>Inventivno </a:t>
            </a:r>
            <a:r>
              <a:rPr lang="hr-HR" sz="1600" dirty="0">
                <a:latin typeface="Arial"/>
                <a:cs typeface="Arial"/>
              </a:rPr>
              <a:t>rešenje ekipe </a:t>
            </a:r>
            <a:r>
              <a:rPr lang="hr-HR" sz="1600" i="1" dirty="0">
                <a:latin typeface="Arial"/>
                <a:cs typeface="Arial"/>
              </a:rPr>
              <a:t>Sholz </a:t>
            </a:r>
            <a:r>
              <a:rPr lang="hr-HR" sz="1600" i="1" dirty="0" smtClean="0">
                <a:latin typeface="Arial"/>
                <a:cs typeface="Arial"/>
              </a:rPr>
              <a:t>&amp; Friends </a:t>
            </a:r>
            <a:r>
              <a:rPr lang="hr-HR" sz="1600" dirty="0">
                <a:latin typeface="Arial"/>
                <a:cs typeface="Arial"/>
              </a:rPr>
              <a:t>govori </a:t>
            </a:r>
            <a:r>
              <a:rPr lang="hr-HR" sz="1600" dirty="0" smtClean="0">
                <a:latin typeface="Arial"/>
                <a:cs typeface="Arial"/>
              </a:rPr>
              <a:t>nam </a:t>
            </a:r>
            <a:r>
              <a:rPr lang="hr-HR" sz="1600" dirty="0">
                <a:latin typeface="Arial"/>
                <a:cs typeface="Arial"/>
              </a:rPr>
              <a:t>sve što bi trebalo da </a:t>
            </a:r>
            <a:r>
              <a:rPr lang="hr-HR" sz="1600" dirty="0" smtClean="0">
                <a:latin typeface="Arial"/>
                <a:cs typeface="Arial"/>
              </a:rPr>
              <a:t>znamo </a:t>
            </a:r>
            <a:r>
              <a:rPr lang="hr-HR" sz="1600" dirty="0">
                <a:latin typeface="Arial"/>
                <a:cs typeface="Arial"/>
              </a:rPr>
              <a:t>o ovom modelu </a:t>
            </a:r>
            <a:r>
              <a:rPr lang="hr-HR" sz="1600" dirty="0" smtClean="0">
                <a:latin typeface="Arial"/>
                <a:cs typeface="Arial"/>
              </a:rPr>
              <a:t>bez viška informacija.</a:t>
            </a:r>
          </a:p>
        </p:txBody>
      </p:sp>
      <p:pic>
        <p:nvPicPr>
          <p:cNvPr id="7" name="Picture 6" descr="festina1-300x2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927"/>
            <a:ext cx="7832642" cy="493707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5305" y="324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4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8" y="168551"/>
            <a:ext cx="7840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i="1" dirty="0" smtClean="0">
                <a:latin typeface="Arial"/>
                <a:cs typeface="Arial"/>
              </a:rPr>
              <a:t>Inventivnost </a:t>
            </a:r>
            <a:r>
              <a:rPr lang="hr-HR" sz="1600" i="1" dirty="0">
                <a:latin typeface="Arial"/>
                <a:cs typeface="Arial"/>
              </a:rPr>
              <a:t>nasuprot klasične kutije za </a:t>
            </a:r>
            <a:r>
              <a:rPr lang="hr-HR" sz="1600" i="1" dirty="0" smtClean="0">
                <a:latin typeface="Arial"/>
                <a:cs typeface="Arial"/>
              </a:rPr>
              <a:t>cipele. </a:t>
            </a:r>
            <a:r>
              <a:rPr lang="hr-HR" sz="1600" dirty="0" smtClean="0">
                <a:latin typeface="Arial"/>
                <a:cs typeface="Arial"/>
              </a:rPr>
              <a:t>Berlinska </a:t>
            </a:r>
            <a:r>
              <a:rPr lang="hr-HR" sz="1600" dirty="0">
                <a:latin typeface="Arial"/>
                <a:cs typeface="Arial"/>
              </a:rPr>
              <a:t>agencija </a:t>
            </a:r>
            <a:r>
              <a:rPr lang="hr-HR" sz="1600" i="1" dirty="0">
                <a:latin typeface="Arial"/>
                <a:cs typeface="Arial"/>
              </a:rPr>
              <a:t>Sholz &amp;</a:t>
            </a:r>
            <a:r>
              <a:rPr lang="hr-HR" sz="1600" i="1" dirty="0" smtClean="0">
                <a:latin typeface="Arial"/>
                <a:cs typeface="Arial"/>
              </a:rPr>
              <a:t> </a:t>
            </a:r>
            <a:r>
              <a:rPr lang="hr-HR" sz="1600" i="1" dirty="0">
                <a:latin typeface="Arial"/>
                <a:cs typeface="Arial"/>
              </a:rPr>
              <a:t>Friends </a:t>
            </a:r>
            <a:r>
              <a:rPr lang="hr-HR" sz="1600" dirty="0" smtClean="0">
                <a:latin typeface="Arial"/>
                <a:cs typeface="Arial"/>
              </a:rPr>
              <a:t>unosi novinu </a:t>
            </a:r>
            <a:r>
              <a:rPr lang="hr-HR" sz="1600" dirty="0">
                <a:latin typeface="Arial"/>
                <a:cs typeface="Arial"/>
              </a:rPr>
              <a:t>u pakovanje </a:t>
            </a:r>
            <a:r>
              <a:rPr lang="hr-HR" sz="1600" dirty="0" smtClean="0">
                <a:latin typeface="Arial"/>
                <a:cs typeface="Arial"/>
              </a:rPr>
              <a:t>Nike Air patika, smeštajući </a:t>
            </a:r>
            <a:r>
              <a:rPr lang="hr-HR" sz="1600" dirty="0">
                <a:latin typeface="Arial"/>
                <a:cs typeface="Arial"/>
              </a:rPr>
              <a:t>patike u hermetički zatvorenu plastičnu vrećicu </a:t>
            </a:r>
            <a:r>
              <a:rPr lang="hr-HR" sz="1600" dirty="0" smtClean="0">
                <a:latin typeface="Arial"/>
                <a:cs typeface="Arial"/>
              </a:rPr>
              <a:t>ispunjenu </a:t>
            </a:r>
            <a:r>
              <a:rPr lang="hr-HR" sz="1600" dirty="0">
                <a:latin typeface="Arial"/>
                <a:cs typeface="Arial"/>
              </a:rPr>
              <a:t>vazduhom. Uz naglašavanje koncepta vazdušnih jastuka </a:t>
            </a:r>
            <a:r>
              <a:rPr lang="hr-HR" sz="1600" dirty="0" smtClean="0">
                <a:latin typeface="Arial"/>
                <a:cs typeface="Arial"/>
              </a:rPr>
              <a:t>koji je specifičan za </a:t>
            </a:r>
            <a:r>
              <a:rPr lang="hr-HR" sz="1600" dirty="0">
                <a:latin typeface="Arial"/>
                <a:cs typeface="Arial"/>
              </a:rPr>
              <a:t>brend, novo pakovanje </a:t>
            </a:r>
            <a:r>
              <a:rPr lang="hr-HR" sz="1600" dirty="0" smtClean="0">
                <a:latin typeface="Arial"/>
                <a:cs typeface="Arial"/>
              </a:rPr>
              <a:t>ima i praktičnu stranu jer umanjuje </a:t>
            </a:r>
            <a:r>
              <a:rPr lang="hr-HR" sz="1600" dirty="0">
                <a:latin typeface="Arial"/>
                <a:cs typeface="Arial"/>
              </a:rPr>
              <a:t>rizik od oštećenja pri transportu.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nikeair-300x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299"/>
            <a:ext cx="7850392" cy="49781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4744" y="277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1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7" y="192215"/>
            <a:ext cx="21454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i="1" dirty="0" smtClean="0">
                <a:latin typeface="Arial"/>
                <a:cs typeface="Arial"/>
              </a:rPr>
              <a:t>Iinteraktivnije je zanimljivije. </a:t>
            </a:r>
          </a:p>
          <a:p>
            <a:r>
              <a:rPr lang="hr-HR" sz="1600" dirty="0" smtClean="0">
                <a:latin typeface="Arial"/>
                <a:cs typeface="Arial"/>
              </a:rPr>
              <a:t>Kod mnogih proizvođača pića, voće je sastavni element u dizajnu proizvoda</a:t>
            </a:r>
            <a:r>
              <a:rPr lang="hr-HR" sz="1600" dirty="0">
                <a:latin typeface="Arial"/>
                <a:cs typeface="Arial"/>
              </a:rPr>
              <a:t>. </a:t>
            </a:r>
            <a:endParaRPr lang="hr-HR" sz="1600" dirty="0" smtClean="0">
              <a:latin typeface="Arial"/>
              <a:cs typeface="Arial"/>
            </a:endParaRPr>
          </a:p>
          <a:p>
            <a:r>
              <a:rPr lang="hr-HR" sz="1600" dirty="0" smtClean="0">
                <a:latin typeface="Arial"/>
                <a:cs typeface="Arial"/>
              </a:rPr>
              <a:t>Walter </a:t>
            </a:r>
            <a:r>
              <a:rPr lang="hr-HR" sz="1600" dirty="0">
                <a:latin typeface="Arial"/>
                <a:cs typeface="Arial"/>
              </a:rPr>
              <a:t>Thompson je prvi koji je to uradio </a:t>
            </a:r>
            <a:r>
              <a:rPr lang="hr-HR" sz="1600" dirty="0" smtClean="0">
                <a:latin typeface="Arial"/>
                <a:cs typeface="Arial"/>
              </a:rPr>
              <a:t>sa </a:t>
            </a:r>
            <a:r>
              <a:rPr lang="hr-HR" sz="1600" dirty="0">
                <a:latin typeface="Arial"/>
                <a:cs typeface="Arial"/>
              </a:rPr>
              <a:t>novom </a:t>
            </a:r>
            <a:r>
              <a:rPr lang="hr-HR" sz="1600" i="1" dirty="0">
                <a:latin typeface="Arial"/>
                <a:cs typeface="Arial"/>
              </a:rPr>
              <a:t>Smirnoff</a:t>
            </a:r>
            <a:r>
              <a:rPr lang="hr-HR" sz="1600" dirty="0">
                <a:latin typeface="Arial"/>
                <a:cs typeface="Arial"/>
              </a:rPr>
              <a:t> bocom </a:t>
            </a:r>
            <a:r>
              <a:rPr lang="hr-HR" sz="1600" dirty="0" smtClean="0">
                <a:latin typeface="Arial"/>
                <a:cs typeface="Arial"/>
              </a:rPr>
              <a:t>koja se ljušti. Ambalaža </a:t>
            </a:r>
            <a:r>
              <a:rPr lang="hr-HR" sz="1600" dirty="0">
                <a:latin typeface="Arial"/>
                <a:cs typeface="Arial"/>
              </a:rPr>
              <a:t>direktno govori kupcu o kom se ukusu radi </a:t>
            </a:r>
            <a:r>
              <a:rPr lang="hr-HR" sz="1600" dirty="0" smtClean="0">
                <a:latin typeface="Arial"/>
                <a:cs typeface="Arial"/>
              </a:rPr>
              <a:t>oslanjajući se </a:t>
            </a:r>
            <a:r>
              <a:rPr lang="hr-HR" sz="1600" dirty="0" smtClean="0">
                <a:latin typeface="Arial"/>
                <a:cs typeface="Arial"/>
              </a:rPr>
              <a:t>na prirodnost proizvoda.</a:t>
            </a:r>
          </a:p>
        </p:txBody>
      </p:sp>
      <p:pic>
        <p:nvPicPr>
          <p:cNvPr id="3" name="Picture 2" descr="2smirnoff-300x2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13" y="1"/>
            <a:ext cx="6778088" cy="68580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895" y="43951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2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65" y="397303"/>
            <a:ext cx="3533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i="1" dirty="0" smtClean="0">
                <a:latin typeface="Arial"/>
                <a:cs typeface="Arial"/>
              </a:rPr>
              <a:t>Srebrna Epica, </a:t>
            </a:r>
            <a:r>
              <a:rPr lang="hr-HR" sz="1600" dirty="0">
                <a:latin typeface="Arial"/>
                <a:cs typeface="Arial"/>
              </a:rPr>
              <a:t>nagrada </a:t>
            </a:r>
            <a:r>
              <a:rPr lang="hr-HR" sz="1600" dirty="0" smtClean="0">
                <a:latin typeface="Arial"/>
                <a:cs typeface="Arial"/>
              </a:rPr>
              <a:t>za kreativnu ideju pripala je agenciji </a:t>
            </a:r>
            <a:r>
              <a:rPr lang="hr-HR" sz="1600" i="1" dirty="0">
                <a:latin typeface="Arial"/>
                <a:cs typeface="Arial"/>
              </a:rPr>
              <a:t>Kolle </a:t>
            </a:r>
            <a:r>
              <a:rPr lang="hr-HR" sz="1600" i="1" dirty="0" smtClean="0">
                <a:latin typeface="Arial"/>
                <a:cs typeface="Arial"/>
              </a:rPr>
              <a:t>Rebbe za pakovanje parmezana.</a:t>
            </a:r>
          </a:p>
          <a:p>
            <a:r>
              <a:rPr lang="hr-HR" sz="1600" dirty="0" smtClean="0">
                <a:latin typeface="Arial"/>
                <a:cs typeface="Arial"/>
              </a:rPr>
              <a:t>Kada se </a:t>
            </a:r>
            <a:r>
              <a:rPr lang="hr-HR" sz="1600" dirty="0">
                <a:latin typeface="Arial"/>
                <a:cs typeface="Arial"/>
              </a:rPr>
              <a:t>parmezan </a:t>
            </a:r>
            <a:r>
              <a:rPr lang="hr-HR" sz="1600" dirty="0" smtClean="0">
                <a:latin typeface="Arial"/>
                <a:cs typeface="Arial"/>
              </a:rPr>
              <a:t>olovka naoštri pomoću </a:t>
            </a:r>
            <a:r>
              <a:rPr lang="hr-HR" sz="1600" dirty="0">
                <a:latin typeface="Arial"/>
                <a:cs typeface="Arial"/>
              </a:rPr>
              <a:t>priloženog </a:t>
            </a:r>
            <a:r>
              <a:rPr lang="hr-HR" sz="1600" dirty="0" smtClean="0">
                <a:latin typeface="Arial"/>
                <a:cs typeface="Arial"/>
              </a:rPr>
              <a:t>rezača, dobije se sveže narendani parmezan. </a:t>
            </a:r>
          </a:p>
        </p:txBody>
      </p:sp>
      <p:pic>
        <p:nvPicPr>
          <p:cNvPr id="8" name="Picture 7" descr="parmesanpenc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27" y="-19951"/>
            <a:ext cx="5523473" cy="687795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74" y="213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9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850</Words>
  <Application>Microsoft Macintosh PowerPoint</Application>
  <PresentationFormat>On-screen Show (4:3)</PresentationFormat>
  <Paragraphs>41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9. Savremena ambalaža i tehnologija  Inventivnost, novi materijali, štampa  Produžena funkcija ambalaže za jaja. Sama ambalaža može se koristiti i kao stalak za rovito jaje</vt:lpstr>
      <vt:lpstr>PowerPoint Presentation</vt:lpstr>
      <vt:lpstr>  Inventivni rasklopi i način pakovanja proizvoda</vt:lpstr>
      <vt:lpstr>  Nove mogućnosti presovanja papira omogućuju inventivnija rešenja ambalaže, Pojavom 3d štampe otvorile su se nove mogućnosti u raznim sferama dizajna, pa i u dizajnu ambalaže.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Tampon štampa predstavlja štampu sa posrednim otiskivanjem, silikonskim tamponom uz pomoć kojeg se sa štamparske forme boja nanosi na određeni predmet. Poseban izazov u grafičkoj industriji predstavljalo je nanošenje otiska na zakrivljene površine. Ova vrsta štampe to omogućuje zahvaljujući fleksibilnim silikonskim tamponima koji mogu biti različitih oblika u zavisnosti od oblika na koji se štampa. </vt:lpstr>
      <vt:lpstr>PowerPoint Presentation</vt:lpstr>
      <vt:lpstr>       Sito štampa je tehnika štampanja kojom se otisak prenosi na gotovo svaki predmet sa ravnom površinom. Može se štampati na podlogama različitog oblika, vrste i namene. Jedna od mnogih prednosti sito štampe je mogućnost dobijanja različite debljine sloja boje na otisku. </vt:lpstr>
      <vt:lpstr>PowerPoint Presentation</vt:lpstr>
    </vt:vector>
  </TitlesOfParts>
  <Company>Frt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ГРАФИКА  недеља     наставна јединица  </dc:title>
  <dc:creator>Fortbra Brafot</dc:creator>
  <cp:lastModifiedBy>Fortbra Brafot</cp:lastModifiedBy>
  <cp:revision>235</cp:revision>
  <dcterms:created xsi:type="dcterms:W3CDTF">2016-02-22T09:15:01Z</dcterms:created>
  <dcterms:modified xsi:type="dcterms:W3CDTF">2020-08-28T08:41:50Z</dcterms:modified>
</cp:coreProperties>
</file>