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110" d="100"/>
          <a:sy n="110" d="100"/>
        </p:scale>
        <p:origin x="6" y="15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7036-5415-4BFC-A7B7-BB46F5871E80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DB66B-D5E4-410D-98B8-A5B62B99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OAS </a:t>
            </a:r>
            <a:r>
              <a:rPr lang="en-US" sz="2400" dirty="0" err="1" smtClean="0"/>
              <a:t>zimski</a:t>
            </a:r>
            <a:r>
              <a:rPr lang="en-US" sz="2400" dirty="0" smtClean="0"/>
              <a:t> </a:t>
            </a:r>
            <a:r>
              <a:rPr lang="en-US" sz="2400" dirty="0" err="1" smtClean="0"/>
              <a:t>semestar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Predmet</a:t>
            </a:r>
            <a:r>
              <a:rPr lang="en-US" sz="2400" dirty="0" smtClean="0"/>
              <a:t>:  </a:t>
            </a:r>
            <a:r>
              <a:rPr lang="en-US" sz="2400" dirty="0" err="1" smtClean="0"/>
              <a:t>Crtanje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uvodom</a:t>
            </a:r>
            <a:r>
              <a:rPr lang="en-US" sz="2400" dirty="0" smtClean="0"/>
              <a:t> u </a:t>
            </a:r>
            <a:r>
              <a:rPr lang="en-US" sz="2400" dirty="0" err="1" smtClean="0"/>
              <a:t>boje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druga</a:t>
            </a:r>
            <a:r>
              <a:rPr lang="en-US" sz="2400" dirty="0" smtClean="0"/>
              <a:t> </a:t>
            </a:r>
            <a:r>
              <a:rPr lang="en-US" sz="2400" dirty="0" err="1" smtClean="0"/>
              <a:t>nedelja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4495800"/>
            <a:ext cx="4495800" cy="1143000"/>
          </a:xfrm>
        </p:spPr>
        <p:txBody>
          <a:bodyPr numCol="2">
            <a:normAutofit/>
          </a:bodyPr>
          <a:lstStyle/>
          <a:p>
            <a:pPr algn="l"/>
            <a:r>
              <a:rPr lang="en-US" sz="1400" dirty="0" smtClean="0"/>
              <a:t>II </a:t>
            </a:r>
            <a:r>
              <a:rPr lang="en-US" sz="1400" dirty="0" err="1" smtClean="0"/>
              <a:t>godina</a:t>
            </a:r>
            <a:r>
              <a:rPr lang="en-US" sz="1400" dirty="0" smtClean="0"/>
              <a:t> </a:t>
            </a:r>
          </a:p>
          <a:p>
            <a:pPr algn="l"/>
            <a:r>
              <a:rPr lang="en-US" sz="1400" dirty="0" err="1" smtClean="0"/>
              <a:t>Predmet</a:t>
            </a:r>
            <a:r>
              <a:rPr lang="en-US" sz="1400" dirty="0" smtClean="0"/>
              <a:t>:  </a:t>
            </a:r>
            <a:r>
              <a:rPr lang="en-US" sz="1400" dirty="0" err="1" smtClean="0"/>
              <a:t>Crtanje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uvodom</a:t>
            </a:r>
            <a:r>
              <a:rPr lang="en-US" sz="1400" dirty="0" smtClean="0"/>
              <a:t> u </a:t>
            </a:r>
            <a:r>
              <a:rPr lang="en-US" sz="1400" dirty="0" err="1" smtClean="0"/>
              <a:t>boje</a:t>
            </a:r>
            <a:endParaRPr lang="en-US" sz="1400" dirty="0" smtClean="0"/>
          </a:p>
          <a:p>
            <a:pPr algn="l"/>
            <a:r>
              <a:rPr lang="en-US" sz="1400" dirty="0" err="1" smtClean="0"/>
              <a:t>Vanr</a:t>
            </a:r>
            <a:r>
              <a:rPr lang="en-US" sz="1400" dirty="0" smtClean="0"/>
              <a:t>. </a:t>
            </a:r>
            <a:r>
              <a:rPr lang="en-US" sz="1400" dirty="0" err="1" smtClean="0"/>
              <a:t>profesor</a:t>
            </a:r>
            <a:r>
              <a:rPr lang="en-US" sz="1400" dirty="0" smtClean="0"/>
              <a:t> Ana </a:t>
            </a:r>
            <a:r>
              <a:rPr lang="en-US" sz="1400" dirty="0" err="1" smtClean="0"/>
              <a:t>Cerovi</a:t>
            </a:r>
            <a:r>
              <a:rPr lang="sr-Latn-RS" sz="1400" smtClean="0"/>
              <a:t>ć</a:t>
            </a: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343400"/>
            <a:ext cx="1307269" cy="13072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R. B. </a:t>
            </a:r>
            <a:r>
              <a:rPr lang="en-US" sz="2400" dirty="0" err="1" smtClean="0"/>
              <a:t>Kitaj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err="1" smtClean="0"/>
              <a:t>Marynka</a:t>
            </a:r>
            <a:r>
              <a:rPr lang="en-US" sz="2400" dirty="0" smtClean="0"/>
              <a:t> smoking, 1980.</a:t>
            </a:r>
            <a:endParaRPr lang="en-US" sz="2400" dirty="0"/>
          </a:p>
        </p:txBody>
      </p:sp>
      <p:pic>
        <p:nvPicPr>
          <p:cNvPr id="4" name="Content Placeholder 3" descr="20200830_011049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7137" y="1600200"/>
            <a:ext cx="3167463" cy="506615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R. B. </a:t>
            </a:r>
            <a:r>
              <a:rPr lang="en-US" sz="2400" dirty="0" err="1" smtClean="0"/>
              <a:t>Kitaj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Miranda, 78x57cm, 1980. </a:t>
            </a:r>
            <a:endParaRPr lang="en-US" sz="2400" dirty="0"/>
          </a:p>
        </p:txBody>
      </p:sp>
      <p:pic>
        <p:nvPicPr>
          <p:cNvPr id="4" name="Content Placeholder 3" descr="20200830_011423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6842" y="1600200"/>
            <a:ext cx="3491329" cy="4953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R. B. </a:t>
            </a:r>
            <a:r>
              <a:rPr lang="en-US" sz="2400" dirty="0" err="1" smtClean="0"/>
              <a:t>Kitaj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Waiting, 79x56cm, 1975. </a:t>
            </a:r>
            <a:endParaRPr lang="en-US" sz="2400" dirty="0"/>
          </a:p>
        </p:txBody>
      </p:sp>
      <p:pic>
        <p:nvPicPr>
          <p:cNvPr id="4" name="Content Placeholder 3" descr="20200830_011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1049" y="1600200"/>
            <a:ext cx="3547784" cy="4953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R. B. </a:t>
            </a:r>
            <a:r>
              <a:rPr lang="en-US" sz="2400" dirty="0" err="1" smtClean="0"/>
              <a:t>Kitaj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Two London painters, 1979. </a:t>
            </a:r>
            <a:endParaRPr lang="en-US" sz="2400" dirty="0"/>
          </a:p>
        </p:txBody>
      </p:sp>
      <p:pic>
        <p:nvPicPr>
          <p:cNvPr id="4" name="Content Placeholder 3" descr="20200830_011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3453" y="1600200"/>
            <a:ext cx="7367081" cy="4876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Tehnika</a:t>
            </a:r>
            <a:r>
              <a:rPr lang="en-US" dirty="0" smtClean="0"/>
              <a:t> pastel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525963"/>
          </a:xfrm>
        </p:spPr>
        <p:txBody>
          <a:bodyPr/>
          <a:lstStyle/>
          <a:p>
            <a:r>
              <a:rPr lang="en-US" dirty="0" err="1" smtClean="0"/>
              <a:t>Kvalitet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pastelnih</a:t>
            </a:r>
            <a:r>
              <a:rPr lang="en-US" dirty="0" smtClean="0"/>
              <a:t> </a:t>
            </a:r>
            <a:r>
              <a:rPr lang="en-US" dirty="0" err="1" smtClean="0"/>
              <a:t>tehnika</a:t>
            </a:r>
            <a:r>
              <a:rPr lang="en-US" dirty="0" smtClean="0"/>
              <a:t> je </a:t>
            </a:r>
            <a:r>
              <a:rPr lang="sr-Latn-RS" dirty="0" smtClean="0"/>
              <a:t>č</a:t>
            </a:r>
            <a:r>
              <a:rPr lang="en-US" dirty="0" err="1" smtClean="0"/>
              <a:t>isto</a:t>
            </a:r>
            <a:r>
              <a:rPr lang="sr-Latn-RS" dirty="0" smtClean="0"/>
              <a:t>ć</a:t>
            </a:r>
            <a:r>
              <a:rPr lang="en-US" dirty="0" smtClean="0"/>
              <a:t>a, </a:t>
            </a:r>
            <a:r>
              <a:rPr lang="en-US" dirty="0" err="1" smtClean="0"/>
              <a:t>hromati</a:t>
            </a:r>
            <a:r>
              <a:rPr lang="sr-Latn-RS" dirty="0" smtClean="0"/>
              <a:t>č</a:t>
            </a:r>
            <a:r>
              <a:rPr lang="en-US" dirty="0" err="1" smtClean="0"/>
              <a:t>nost</a:t>
            </a:r>
            <a:r>
              <a:rPr lang="en-US" dirty="0" smtClean="0"/>
              <a:t> 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intenzitet</a:t>
            </a:r>
            <a:r>
              <a:rPr lang="en-US" dirty="0" smtClean="0"/>
              <a:t> </a:t>
            </a:r>
            <a:r>
              <a:rPr lang="en-US" dirty="0" err="1" smtClean="0"/>
              <a:t>samog</a:t>
            </a:r>
            <a:r>
              <a:rPr lang="en-US" dirty="0" smtClean="0"/>
              <a:t> </a:t>
            </a:r>
            <a:r>
              <a:rPr lang="en-US" dirty="0" err="1" smtClean="0"/>
              <a:t>pigmenta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minimalno</a:t>
            </a:r>
            <a:r>
              <a:rPr lang="en-US" dirty="0" smtClean="0"/>
              <a:t> </a:t>
            </a:r>
            <a:r>
              <a:rPr lang="en-US" dirty="0" err="1" smtClean="0"/>
              <a:t>ometan</a:t>
            </a:r>
            <a:r>
              <a:rPr lang="en-US" dirty="0" smtClean="0"/>
              <a:t> </a:t>
            </a:r>
            <a:r>
              <a:rPr lang="en-US" dirty="0" err="1" smtClean="0"/>
              <a:t>prisustvom</a:t>
            </a:r>
            <a:r>
              <a:rPr lang="en-US" dirty="0" smtClean="0"/>
              <a:t> </a:t>
            </a:r>
            <a:r>
              <a:rPr lang="en-US" dirty="0" err="1" smtClean="0"/>
              <a:t>veziva</a:t>
            </a:r>
            <a:r>
              <a:rPr lang="en-US" dirty="0" smtClean="0"/>
              <a:t> 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uticajem</a:t>
            </a:r>
            <a:r>
              <a:rPr lang="en-US" dirty="0" smtClean="0"/>
              <a:t> </a:t>
            </a:r>
            <a:r>
              <a:rPr lang="en-US" dirty="0" err="1" smtClean="0"/>
              <a:t>veziva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opti</a:t>
            </a:r>
            <a:r>
              <a:rPr lang="sr-Latn-RS" dirty="0" smtClean="0"/>
              <a:t>č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izgled</a:t>
            </a:r>
            <a:r>
              <a:rPr lang="en-US" dirty="0" smtClean="0"/>
              <a:t> </a:t>
            </a:r>
            <a:r>
              <a:rPr lang="en-US" dirty="0" err="1" smtClean="0"/>
              <a:t>tona</a:t>
            </a:r>
            <a:r>
              <a:rPr lang="en-US" dirty="0" smtClean="0"/>
              <a:t>, </a:t>
            </a:r>
            <a:r>
              <a:rPr lang="en-US" dirty="0" err="1" smtClean="0"/>
              <a:t>njegovu</a:t>
            </a:r>
            <a:r>
              <a:rPr lang="en-US" dirty="0" smtClean="0"/>
              <a:t> </a:t>
            </a:r>
            <a:r>
              <a:rPr lang="en-US" dirty="0" err="1" smtClean="0"/>
              <a:t>trajnost</a:t>
            </a:r>
            <a:r>
              <a:rPr lang="en-US" dirty="0" smtClean="0"/>
              <a:t> 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postojanost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762000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Klasi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ni</a:t>
            </a:r>
            <a:r>
              <a:rPr lang="en-US" sz="2400" dirty="0" smtClean="0"/>
              <a:t> pastel </a:t>
            </a:r>
            <a:r>
              <a:rPr lang="en-US" sz="2400" dirty="0" err="1" smtClean="0"/>
              <a:t>predpostavlja</a:t>
            </a:r>
            <a:r>
              <a:rPr lang="en-US" sz="2400" dirty="0" smtClean="0"/>
              <a:t> </a:t>
            </a:r>
            <a:r>
              <a:rPr lang="en-US" sz="2400" dirty="0" err="1" smtClean="0"/>
              <a:t>gradnju</a:t>
            </a:r>
            <a:r>
              <a:rPr lang="en-US" sz="2400" dirty="0" smtClean="0"/>
              <a:t> </a:t>
            </a:r>
            <a:r>
              <a:rPr lang="en-US" sz="2400" dirty="0" err="1" smtClean="0"/>
              <a:t>likovnog</a:t>
            </a:r>
            <a:r>
              <a:rPr lang="en-US" sz="2400" dirty="0" smtClean="0"/>
              <a:t> </a:t>
            </a:r>
            <a:r>
              <a:rPr lang="en-US" sz="2400" dirty="0" err="1" smtClean="0"/>
              <a:t>dela</a:t>
            </a:r>
            <a:r>
              <a:rPr lang="en-US" sz="2400" dirty="0" smtClean="0"/>
              <a:t> u </a:t>
            </a:r>
            <a:r>
              <a:rPr lang="en-US" sz="2400" dirty="0" err="1" smtClean="0"/>
              <a:t>slojevima</a:t>
            </a:r>
            <a:r>
              <a:rPr lang="en-US" sz="2400" dirty="0" smtClean="0"/>
              <a:t>: </a:t>
            </a:r>
            <a:r>
              <a:rPr lang="en-US" sz="2400" dirty="0" err="1" smtClean="0"/>
              <a:t>debljina</a:t>
            </a:r>
            <a:r>
              <a:rPr lang="en-US" sz="2400" dirty="0" smtClean="0"/>
              <a:t> </a:t>
            </a:r>
            <a:r>
              <a:rPr lang="en-US" sz="2400" dirty="0" err="1" smtClean="0"/>
              <a:t>sloja</a:t>
            </a:r>
            <a:r>
              <a:rPr lang="en-US" sz="2400" dirty="0" smtClean="0"/>
              <a:t>, </a:t>
            </a:r>
            <a:r>
              <a:rPr lang="en-US" sz="2400" dirty="0" err="1" smtClean="0"/>
              <a:t>intenzitet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tekstura</a:t>
            </a:r>
            <a:r>
              <a:rPr lang="en-US" sz="2400" dirty="0" smtClean="0"/>
              <a:t> </a:t>
            </a:r>
            <a:r>
              <a:rPr lang="en-US" sz="2400" dirty="0" err="1" smtClean="0"/>
              <a:t>zavisi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pritiska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igra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sr-Latn-RS" sz="2400" dirty="0" smtClean="0"/>
              <a:t>ž</a:t>
            </a:r>
            <a:r>
              <a:rPr lang="en-US" sz="2400" dirty="0" smtClean="0"/>
              <a:t>nu </a:t>
            </a:r>
            <a:r>
              <a:rPr lang="en-US" sz="2400" dirty="0" err="1" smtClean="0"/>
              <a:t>ulogu</a:t>
            </a:r>
            <a:r>
              <a:rPr lang="en-US" sz="2400" dirty="0" smtClean="0"/>
              <a:t> u </a:t>
            </a:r>
            <a:r>
              <a:rPr lang="en-US" sz="2400" dirty="0" err="1" smtClean="0"/>
              <a:t>ekspresivnosti</a:t>
            </a:r>
            <a:r>
              <a:rPr lang="en-US" sz="2400" dirty="0" smtClean="0"/>
              <a:t> </a:t>
            </a:r>
            <a:r>
              <a:rPr lang="en-US" sz="2400" dirty="0" err="1" smtClean="0"/>
              <a:t>poteza</a:t>
            </a:r>
            <a:r>
              <a:rPr lang="en-US" sz="2400" dirty="0" smtClean="0"/>
              <a:t>. </a:t>
            </a:r>
            <a:r>
              <a:rPr lang="en-US" sz="2400" dirty="0" err="1" smtClean="0"/>
              <a:t>Tako</a:t>
            </a:r>
            <a:r>
              <a:rPr lang="en-US" sz="2400" dirty="0" smtClean="0"/>
              <a:t> se </a:t>
            </a:r>
            <a:r>
              <a:rPr lang="en-US" sz="2400" dirty="0" err="1" smtClean="0"/>
              <a:t>posti</a:t>
            </a:r>
            <a:r>
              <a:rPr lang="sr-Latn-RS" sz="2400" dirty="0" smtClean="0"/>
              <a:t>ž</a:t>
            </a:r>
            <a:r>
              <a:rPr lang="en-US" sz="2400" dirty="0" smtClean="0"/>
              <a:t>u </a:t>
            </a:r>
            <a:r>
              <a:rPr lang="en-US" sz="2400" dirty="0" err="1" smtClean="0"/>
              <a:t>razli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ite</a:t>
            </a:r>
            <a:r>
              <a:rPr lang="en-US" sz="2400" dirty="0" smtClean="0"/>
              <a:t> </a:t>
            </a:r>
            <a:r>
              <a:rPr lang="en-US" sz="2400" dirty="0" err="1" smtClean="0"/>
              <a:t>valerske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hromatske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</a:t>
            </a:r>
            <a:r>
              <a:rPr lang="en-US" sz="2400" dirty="0" smtClean="0"/>
              <a:t> </a:t>
            </a:r>
            <a:r>
              <a:rPr lang="en-US" sz="2400" dirty="0" err="1" smtClean="0"/>
              <a:t>istim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materijalom</a:t>
            </a:r>
            <a:r>
              <a:rPr lang="en-US" sz="2400" dirty="0" smtClean="0"/>
              <a:t> </a:t>
            </a:r>
            <a:r>
              <a:rPr lang="en-US" sz="2400" dirty="0" err="1" smtClean="0"/>
              <a:t>ali</a:t>
            </a:r>
            <a:r>
              <a:rPr lang="en-US" sz="2400" dirty="0" smtClean="0"/>
              <a:t> </a:t>
            </a:r>
            <a:r>
              <a:rPr lang="en-US" sz="2400" dirty="0" err="1" smtClean="0"/>
              <a:t>razli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itim</a:t>
            </a:r>
            <a:r>
              <a:rPr lang="en-US" sz="2400" dirty="0" smtClean="0"/>
              <a:t> </a:t>
            </a:r>
            <a:r>
              <a:rPr lang="en-US" sz="2400" dirty="0" err="1" smtClean="0"/>
              <a:t>metodama</a:t>
            </a:r>
            <a:r>
              <a:rPr lang="en-US" sz="2400" dirty="0" smtClean="0"/>
              <a:t> </a:t>
            </a:r>
            <a:r>
              <a:rPr lang="en-US" sz="2400" dirty="0" err="1" smtClean="0"/>
              <a:t>nano</a:t>
            </a:r>
            <a:r>
              <a:rPr lang="sr-Latn-RS" sz="2400" dirty="0" smtClean="0"/>
              <a:t>š</a:t>
            </a:r>
            <a:r>
              <a:rPr lang="en-US" sz="2400" dirty="0" err="1" smtClean="0"/>
              <a:t>enja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razli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itim</a:t>
            </a:r>
            <a:r>
              <a:rPr lang="en-US" sz="2400" dirty="0" smtClean="0"/>
              <a:t> </a:t>
            </a:r>
            <a:r>
              <a:rPr lang="en-US" sz="2400" dirty="0" err="1" smtClean="0"/>
              <a:t>pritiskom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Konstrukcija</a:t>
            </a:r>
            <a:r>
              <a:rPr lang="en-US" sz="2400" dirty="0" smtClean="0"/>
              <a:t> </a:t>
            </a:r>
            <a:r>
              <a:rPr lang="en-US" sz="2400" dirty="0" err="1" smtClean="0"/>
              <a:t>slike</a:t>
            </a:r>
            <a:r>
              <a:rPr lang="en-US" sz="2400" dirty="0" smtClean="0"/>
              <a:t> se </a:t>
            </a:r>
            <a:r>
              <a:rPr lang="en-US" sz="2400" dirty="0" err="1" smtClean="0"/>
              <a:t>izvodi</a:t>
            </a:r>
            <a:r>
              <a:rPr lang="en-US" sz="2400" dirty="0" smtClean="0"/>
              <a:t> </a:t>
            </a:r>
            <a:r>
              <a:rPr lang="sr-Latn-RS" sz="2400" dirty="0" err="1" smtClean="0"/>
              <a:t>č</a:t>
            </a:r>
            <a:r>
              <a:rPr lang="en-US" sz="2400" dirty="0" err="1" smtClean="0"/>
              <a:t>esto</a:t>
            </a:r>
            <a:r>
              <a:rPr lang="en-US" sz="2400" dirty="0" smtClean="0"/>
              <a:t> </a:t>
            </a:r>
            <a:r>
              <a:rPr lang="en-US" sz="2400" dirty="0" err="1" smtClean="0"/>
              <a:t>linearnim</a:t>
            </a:r>
            <a:r>
              <a:rPr lang="en-US" sz="2400" dirty="0" smtClean="0"/>
              <a:t> </a:t>
            </a:r>
            <a:r>
              <a:rPr lang="en-US" sz="2400" dirty="0" err="1" smtClean="0"/>
              <a:t>potezima</a:t>
            </a:r>
            <a:r>
              <a:rPr lang="en-US" sz="2400" dirty="0" smtClean="0"/>
              <a:t>, </a:t>
            </a:r>
            <a:r>
              <a:rPr lang="en-US" sz="2400" dirty="0" err="1" smtClean="0"/>
              <a:t>dok</a:t>
            </a:r>
            <a:r>
              <a:rPr lang="en-US" sz="2400" dirty="0" smtClean="0"/>
              <a:t> se </a:t>
            </a:r>
            <a:r>
              <a:rPr lang="en-US" sz="2400" dirty="0" err="1" smtClean="0"/>
              <a:t>kasnije</a:t>
            </a:r>
            <a:r>
              <a:rPr lang="en-US" sz="2400" dirty="0" smtClean="0"/>
              <a:t> </a:t>
            </a:r>
            <a:r>
              <a:rPr lang="en-US" sz="2400" dirty="0" err="1" smtClean="0"/>
              <a:t>delo</a:t>
            </a:r>
            <a:r>
              <a:rPr lang="en-US" sz="2400" dirty="0" smtClean="0"/>
              <a:t> </a:t>
            </a:r>
            <a:r>
              <a:rPr lang="en-US" sz="2400" dirty="0" err="1" smtClean="0"/>
              <a:t>gradi</a:t>
            </a:r>
            <a:r>
              <a:rPr lang="en-US" sz="2400" dirty="0" smtClean="0"/>
              <a:t> </a:t>
            </a:r>
            <a:r>
              <a:rPr lang="en-US" sz="2400" dirty="0" err="1" smtClean="0"/>
              <a:t>plo</a:t>
            </a:r>
            <a:r>
              <a:rPr lang="sr-Latn-RS" sz="2400" dirty="0" smtClean="0"/>
              <a:t>š</a:t>
            </a:r>
            <a:r>
              <a:rPr lang="en-US" sz="2400" dirty="0" err="1" smtClean="0"/>
              <a:t>nim</a:t>
            </a:r>
            <a:r>
              <a:rPr lang="en-US" sz="2400" dirty="0" smtClean="0"/>
              <a:t> </a:t>
            </a:r>
            <a:r>
              <a:rPr lang="en-US" sz="2400" dirty="0" err="1" smtClean="0"/>
              <a:t>nano</a:t>
            </a:r>
            <a:r>
              <a:rPr lang="sr-Latn-RS" sz="2400" dirty="0" smtClean="0"/>
              <a:t>š</a:t>
            </a:r>
            <a:r>
              <a:rPr lang="en-US" sz="2400" dirty="0" err="1" smtClean="0"/>
              <a:t>enjem</a:t>
            </a:r>
            <a:r>
              <a:rPr lang="en-US" sz="2400" dirty="0" smtClean="0"/>
              <a:t>, </a:t>
            </a:r>
            <a:r>
              <a:rPr lang="en-US" sz="2400" dirty="0" err="1" smtClean="0"/>
              <a:t>ali</a:t>
            </a:r>
            <a:r>
              <a:rPr lang="en-US" sz="2400" dirty="0" smtClean="0"/>
              <a:t> je </a:t>
            </a:r>
            <a:r>
              <a:rPr lang="en-US" sz="2400" dirty="0" err="1" smtClean="0"/>
              <a:t>evidentna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kombinacija</a:t>
            </a:r>
            <a:r>
              <a:rPr lang="en-US" sz="2400" dirty="0" smtClean="0"/>
              <a:t> </a:t>
            </a:r>
            <a:r>
              <a:rPr lang="en-US" sz="2400" dirty="0" err="1" smtClean="0"/>
              <a:t>razli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itog</a:t>
            </a:r>
            <a:r>
              <a:rPr lang="en-US" sz="2400" dirty="0" smtClean="0"/>
              <a:t> </a:t>
            </a:r>
            <a:r>
              <a:rPr lang="en-US" sz="2400" dirty="0" err="1" smtClean="0"/>
              <a:t>nano</a:t>
            </a:r>
            <a:r>
              <a:rPr lang="sr-Latn-RS" sz="2400" dirty="0" smtClean="0"/>
              <a:t>š</a:t>
            </a:r>
            <a:r>
              <a:rPr lang="en-US" sz="2400" dirty="0" err="1" smtClean="0"/>
              <a:t>enja</a:t>
            </a:r>
            <a:r>
              <a:rPr lang="en-US" sz="2400" dirty="0" smtClean="0"/>
              <a:t> u </a:t>
            </a:r>
            <a:r>
              <a:rPr lang="en-US" sz="2400" dirty="0" err="1" smtClean="0"/>
              <a:t>razli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itim</a:t>
            </a:r>
            <a:r>
              <a:rPr lang="en-US" sz="2400" dirty="0" smtClean="0"/>
              <a:t> </a:t>
            </a:r>
            <a:r>
              <a:rPr lang="en-US" sz="2400" dirty="0" err="1" smtClean="0"/>
              <a:t>slojevima</a:t>
            </a:r>
            <a:r>
              <a:rPr lang="en-US" sz="2400" dirty="0" smtClean="0"/>
              <a:t>.  </a:t>
            </a:r>
            <a:r>
              <a:rPr lang="en-US" sz="2400" dirty="0" err="1" smtClean="0"/>
              <a:t>Tako</a:t>
            </a:r>
            <a:r>
              <a:rPr lang="en-US" sz="2400" dirty="0" smtClean="0"/>
              <a:t> se,  </a:t>
            </a:r>
            <a:r>
              <a:rPr lang="en-US" sz="2400" dirty="0" err="1" smtClean="0"/>
              <a:t>na</a:t>
            </a:r>
            <a:r>
              <a:rPr lang="en-US" sz="2400" dirty="0" smtClean="0"/>
              <a:t> primer, </a:t>
            </a:r>
            <a:r>
              <a:rPr lang="en-US" sz="2400" dirty="0" err="1" smtClean="0"/>
              <a:t>jedan</a:t>
            </a:r>
            <a:r>
              <a:rPr lang="en-US" sz="2400" dirty="0" smtClean="0"/>
              <a:t> </a:t>
            </a:r>
            <a:r>
              <a:rPr lang="en-US" sz="2400" dirty="0" err="1" smtClean="0"/>
              <a:t>sloj</a:t>
            </a:r>
            <a:r>
              <a:rPr lang="en-US" sz="2400" dirty="0" smtClean="0"/>
              <a:t> </a:t>
            </a:r>
            <a:r>
              <a:rPr lang="en-US" sz="2400" dirty="0" err="1" smtClean="0"/>
              <a:t>razma</a:t>
            </a:r>
            <a:r>
              <a:rPr lang="sr-Latn-RS" sz="2400" dirty="0" smtClean="0"/>
              <a:t>ž</a:t>
            </a:r>
            <a:r>
              <a:rPr lang="en-US" sz="2400" dirty="0" smtClean="0"/>
              <a:t>e, </a:t>
            </a:r>
            <a:r>
              <a:rPr lang="en-US" sz="2400" dirty="0" err="1" smtClean="0"/>
              <a:t>slede</a:t>
            </a:r>
            <a:r>
              <a:rPr lang="sr-Latn-RS" sz="2400" dirty="0" smtClean="0"/>
              <a:t>ć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nanosi</a:t>
            </a:r>
            <a:r>
              <a:rPr lang="en-US" sz="2400" dirty="0" smtClean="0"/>
              <a:t> </a:t>
            </a:r>
            <a:r>
              <a:rPr lang="sr-Latn-RS" sz="2400" dirty="0" err="1" smtClean="0"/>
              <a:t>š</a:t>
            </a:r>
            <a:r>
              <a:rPr lang="en-US" sz="2400" dirty="0" err="1" smtClean="0"/>
              <a:t>rafirano</a:t>
            </a:r>
            <a:r>
              <a:rPr lang="en-US" sz="2400" dirty="0" smtClean="0"/>
              <a:t>, </a:t>
            </a:r>
            <a:r>
              <a:rPr lang="en-US" sz="2400" dirty="0" err="1" smtClean="0"/>
              <a:t>linearno</a:t>
            </a:r>
            <a:r>
              <a:rPr lang="en-US" sz="2400" dirty="0" smtClean="0"/>
              <a:t>.. </a:t>
            </a:r>
            <a:r>
              <a:rPr lang="en-US" sz="2400" dirty="0" err="1" smtClean="0"/>
              <a:t>itd</a:t>
            </a:r>
            <a:r>
              <a:rPr lang="en-US" sz="2400" dirty="0" smtClean="0"/>
              <a:t>.  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23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Pastelna</a:t>
            </a:r>
            <a:r>
              <a:rPr lang="en-US" sz="2400" dirty="0" smtClean="0"/>
              <a:t> </a:t>
            </a:r>
            <a:r>
              <a:rPr lang="en-US" sz="2400" dirty="0" err="1" smtClean="0"/>
              <a:t>tehnika</a:t>
            </a:r>
            <a:r>
              <a:rPr lang="en-US" sz="2400" dirty="0" smtClean="0"/>
              <a:t> </a:t>
            </a:r>
            <a:r>
              <a:rPr lang="sr-Latn-RS" sz="2400" dirty="0" err="1" smtClean="0"/>
              <a:t>č</a:t>
            </a:r>
            <a:r>
              <a:rPr lang="en-US" sz="2400" dirty="0" err="1" smtClean="0"/>
              <a:t>esto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sladunjav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</a:t>
            </a:r>
            <a:r>
              <a:rPr lang="en-US" sz="2400" dirty="0" smtClean="0"/>
              <a:t>. Mali je </a:t>
            </a:r>
            <a:r>
              <a:rPr lang="en-US" sz="2400" dirty="0" err="1" smtClean="0"/>
              <a:t>broj</a:t>
            </a:r>
            <a:r>
              <a:rPr lang="en-US" sz="2400" dirty="0" smtClean="0"/>
              <a:t> </a:t>
            </a:r>
            <a:r>
              <a:rPr lang="en-US" sz="2400" dirty="0" err="1" smtClean="0"/>
              <a:t>majstora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izbegli</a:t>
            </a:r>
            <a:r>
              <a:rPr lang="en-US" sz="2400" dirty="0" smtClean="0"/>
              <a:t> </a:t>
            </a:r>
            <a:r>
              <a:rPr lang="en-US" sz="2400" dirty="0" err="1" smtClean="0"/>
              <a:t>ovaj</a:t>
            </a:r>
            <a:r>
              <a:rPr lang="en-US" sz="2400" dirty="0" smtClean="0"/>
              <a:t> </a:t>
            </a:r>
            <a:r>
              <a:rPr lang="en-US" sz="2400" dirty="0" err="1" smtClean="0"/>
              <a:t>atribut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Pastel </a:t>
            </a:r>
            <a:r>
              <a:rPr lang="en-US" sz="2400" dirty="0" err="1" smtClean="0"/>
              <a:t>velikog</a:t>
            </a:r>
            <a:r>
              <a:rPr lang="en-US" sz="2400" dirty="0" smtClean="0"/>
              <a:t> </a:t>
            </a:r>
            <a:r>
              <a:rPr lang="en-US" sz="2400" dirty="0" err="1" smtClean="0"/>
              <a:t>slikara</a:t>
            </a:r>
            <a:r>
              <a:rPr lang="en-US" sz="2400" dirty="0" smtClean="0"/>
              <a:t> Eugene </a:t>
            </a:r>
            <a:r>
              <a:rPr lang="en-US" sz="2400" smtClean="0"/>
              <a:t>Delacroix “Zalaze</a:t>
            </a:r>
            <a:r>
              <a:rPr lang="sr-Latn-RS" sz="2400" dirty="0" smtClean="0"/>
              <a:t>ć</a:t>
            </a:r>
            <a:r>
              <a:rPr lang="en-US" sz="2400" dirty="0" smtClean="0"/>
              <a:t>e </a:t>
            </a:r>
            <a:r>
              <a:rPr lang="en-US" sz="2400" dirty="0" err="1" smtClean="0"/>
              <a:t>sunce</a:t>
            </a:r>
            <a:r>
              <a:rPr lang="en-US" sz="2400" dirty="0" smtClean="0"/>
              <a:t>” </a:t>
            </a:r>
            <a:r>
              <a:rPr lang="en-US" sz="2400" dirty="0" err="1" smtClean="0"/>
              <a:t>gra</a:t>
            </a:r>
            <a:r>
              <a:rPr lang="sr-Latn-RS" sz="2400" dirty="0" smtClean="0"/>
              <a:t>đe</a:t>
            </a:r>
            <a:r>
              <a:rPr lang="en-US" sz="2400" dirty="0" smtClean="0"/>
              <a:t>n je u </a:t>
            </a:r>
            <a:r>
              <a:rPr lang="en-US" sz="2400" dirty="0" err="1" smtClean="0"/>
              <a:t>bojenoj</a:t>
            </a:r>
            <a:r>
              <a:rPr lang="en-US" sz="2400" dirty="0" smtClean="0"/>
              <a:t> </a:t>
            </a:r>
            <a:r>
              <a:rPr lang="en-US" sz="2400" dirty="0" err="1" smtClean="0"/>
              <a:t>harmoniji</a:t>
            </a:r>
            <a:r>
              <a:rPr lang="en-US" sz="2400" dirty="0" smtClean="0"/>
              <a:t> </a:t>
            </a:r>
            <a:r>
              <a:rPr lang="en-US" sz="2400" dirty="0" err="1" smtClean="0"/>
              <a:t>ja</a:t>
            </a:r>
            <a:r>
              <a:rPr lang="sr-Latn-RS" sz="2400" dirty="0" smtClean="0"/>
              <a:t>č</a:t>
            </a:r>
            <a:r>
              <a:rPr lang="en-US" sz="2400" dirty="0" err="1" smtClean="0"/>
              <a:t>ih</a:t>
            </a:r>
            <a:r>
              <a:rPr lang="en-US" sz="2400" dirty="0" smtClean="0"/>
              <a:t> </a:t>
            </a:r>
            <a:r>
              <a:rPr lang="sr-Latn-RS" sz="2400" dirty="0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slabijih</a:t>
            </a:r>
            <a:r>
              <a:rPr lang="en-US" sz="2400" dirty="0" smtClean="0"/>
              <a:t> </a:t>
            </a:r>
            <a:r>
              <a:rPr lang="en-US" sz="2400" dirty="0" err="1" smtClean="0"/>
              <a:t>hromatskih</a:t>
            </a:r>
            <a:r>
              <a:rPr lang="en-US" sz="2400" dirty="0" smtClean="0"/>
              <a:t> </a:t>
            </a:r>
            <a:r>
              <a:rPr lang="en-US" sz="2400" dirty="0" err="1" smtClean="0"/>
              <a:t>akorda</a:t>
            </a:r>
            <a:r>
              <a:rPr lang="en-US" sz="2400" dirty="0" smtClean="0"/>
              <a:t> </a:t>
            </a:r>
            <a:r>
              <a:rPr lang="en-US" sz="2400" dirty="0" err="1" smtClean="0"/>
              <a:t>nane</a:t>
            </a:r>
            <a:r>
              <a:rPr lang="sr-Latn-RS" sz="2400" dirty="0" smtClean="0"/>
              <a:t>š</a:t>
            </a:r>
            <a:r>
              <a:rPr lang="en-US" sz="2400" dirty="0" err="1" smtClean="0"/>
              <a:t>enih</a:t>
            </a:r>
            <a:r>
              <a:rPr lang="en-US" sz="2400" dirty="0" smtClean="0"/>
              <a:t> u </a:t>
            </a:r>
            <a:r>
              <a:rPr lang="en-US" sz="2400" dirty="0" err="1" smtClean="0"/>
              <a:t>ekspresivnom</a:t>
            </a:r>
            <a:r>
              <a:rPr lang="en-US" sz="2400" dirty="0" smtClean="0"/>
              <a:t> </a:t>
            </a:r>
            <a:r>
              <a:rPr lang="en-US" sz="2400" dirty="0" err="1" smtClean="0"/>
              <a:t>ritmu</a:t>
            </a:r>
            <a:r>
              <a:rPr lang="en-US" sz="2400" dirty="0" smtClean="0"/>
              <a:t> </a:t>
            </a:r>
            <a:r>
              <a:rPr lang="en-US" sz="2400" dirty="0" err="1" smtClean="0"/>
              <a:t>punom</a:t>
            </a:r>
            <a:r>
              <a:rPr lang="en-US" sz="2400" dirty="0" smtClean="0"/>
              <a:t> </a:t>
            </a:r>
            <a:r>
              <a:rPr lang="en-US" sz="2400" dirty="0" err="1" smtClean="0"/>
              <a:t>neke</a:t>
            </a:r>
            <a:r>
              <a:rPr lang="en-US" sz="2400" dirty="0" smtClean="0"/>
              <a:t> </a:t>
            </a:r>
            <a:r>
              <a:rPr lang="en-US" sz="2400" dirty="0" err="1" smtClean="0"/>
              <a:t>specifi</a:t>
            </a:r>
            <a:r>
              <a:rPr lang="sr-Latn-RS" sz="2400" dirty="0" smtClean="0"/>
              <a:t>č</a:t>
            </a:r>
            <a:r>
              <a:rPr lang="en-US" sz="2400" dirty="0" smtClean="0"/>
              <a:t>ne </a:t>
            </a:r>
            <a:r>
              <a:rPr lang="en-US" sz="2400" dirty="0" err="1" smtClean="0"/>
              <a:t>atmosfere</a:t>
            </a:r>
            <a:r>
              <a:rPr lang="en-US" sz="2400" dirty="0" smtClean="0"/>
              <a:t>. *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60198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Metka</a:t>
            </a:r>
            <a:r>
              <a:rPr lang="en-US" dirty="0" smtClean="0"/>
              <a:t> </a:t>
            </a:r>
            <a:r>
              <a:rPr lang="en-US" dirty="0" err="1" smtClean="0"/>
              <a:t>Kraigher-Hozo</a:t>
            </a:r>
            <a:r>
              <a:rPr lang="en-US" dirty="0" smtClean="0"/>
              <a:t>: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slikanja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materijali</a:t>
            </a:r>
            <a:r>
              <a:rPr lang="en-US" dirty="0" smtClean="0"/>
              <a:t>, Sarajevo, 2007.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Zalaze</a:t>
            </a:r>
            <a:r>
              <a:rPr lang="sr-Latn-RS" sz="2400" smtClean="0"/>
              <a:t>ć</a:t>
            </a:r>
            <a:r>
              <a:rPr lang="en-US" sz="2400" smtClean="0"/>
              <a:t>e </a:t>
            </a:r>
            <a:r>
              <a:rPr lang="en-US" sz="2400" dirty="0" err="1" smtClean="0"/>
              <a:t>sunce</a:t>
            </a:r>
            <a:r>
              <a:rPr lang="en-US" sz="2400" dirty="0" smtClean="0"/>
              <a:t>, pastel, 18x23,5cm</a:t>
            </a:r>
            <a:br>
              <a:rPr lang="en-US" sz="2400" dirty="0" smtClean="0"/>
            </a:br>
            <a:r>
              <a:rPr lang="en-US" sz="2400" dirty="0" smtClean="0"/>
              <a:t>Eugene Delacroix</a:t>
            </a:r>
            <a:endParaRPr lang="en-US" sz="2400" dirty="0"/>
          </a:p>
        </p:txBody>
      </p:sp>
      <p:pic>
        <p:nvPicPr>
          <p:cNvPr id="4" name="Content Placeholder 3" descr="20200830_130417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7088" y="1600200"/>
            <a:ext cx="6270447" cy="4953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Edgar Degas, </a:t>
            </a:r>
            <a:br>
              <a:rPr lang="en-US" sz="2400" dirty="0" smtClean="0"/>
            </a:br>
            <a:r>
              <a:rPr lang="en-US" sz="2400" dirty="0" smtClean="0"/>
              <a:t>Woman in a Tub, 69.9x69.9cm,  1886.</a:t>
            </a:r>
            <a:endParaRPr lang="en-US" sz="2400" dirty="0"/>
          </a:p>
        </p:txBody>
      </p:sp>
      <p:pic>
        <p:nvPicPr>
          <p:cNvPr id="4" name="Content Placeholder 3" descr="20200830_0114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264" y="1600200"/>
            <a:ext cx="3831335" cy="510694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Edgar Degas,</a:t>
            </a:r>
            <a:br>
              <a:rPr lang="en-US" sz="2400" dirty="0" smtClean="0"/>
            </a:br>
            <a:r>
              <a:rPr lang="en-US" sz="2400" dirty="0" smtClean="0"/>
              <a:t>Woman combing her hair, 61.3x46cm, 1888-90.</a:t>
            </a:r>
            <a:endParaRPr lang="en-US" sz="2400" dirty="0"/>
          </a:p>
        </p:txBody>
      </p:sp>
      <p:pic>
        <p:nvPicPr>
          <p:cNvPr id="6" name="Content Placeholder 5" descr="20200830_011533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3100" y="1600200"/>
            <a:ext cx="3746299" cy="501972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Henri de Toulouse-</a:t>
            </a:r>
            <a:r>
              <a:rPr lang="en-US" sz="2400" dirty="0" err="1" smtClean="0"/>
              <a:t>Lautreck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Portrait of Vincent van Gogh, 57x46cm, 1887. </a:t>
            </a:r>
            <a:endParaRPr lang="en-US" sz="2400" dirty="0"/>
          </a:p>
        </p:txBody>
      </p:sp>
      <p:pic>
        <p:nvPicPr>
          <p:cNvPr id="4" name="Content Placeholder 3" descr="20200830_011503 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5446" y="1600200"/>
            <a:ext cx="4162554" cy="501972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R. B. </a:t>
            </a:r>
            <a:r>
              <a:rPr lang="en-US" sz="2400" dirty="0" err="1" smtClean="0"/>
              <a:t>Kitaj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Mary-Ann</a:t>
            </a:r>
            <a:r>
              <a:rPr lang="en-US" sz="2400" dirty="0" smtClean="0"/>
              <a:t>, </a:t>
            </a:r>
            <a:r>
              <a:rPr lang="en-US" sz="2400" dirty="0" smtClean="0"/>
              <a:t>48.5x36cm, 1980. </a:t>
            </a:r>
            <a:endParaRPr lang="en-US" sz="2400" dirty="0"/>
          </a:p>
        </p:txBody>
      </p:sp>
      <p:pic>
        <p:nvPicPr>
          <p:cNvPr id="4" name="Content Placeholder 3" descr="20200830_0109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8756" y="1600200"/>
            <a:ext cx="3552802" cy="4953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293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OAS zimski semestar Predmet:  Crtanje sa uvodom u boje druga nedelja</vt:lpstr>
      <vt:lpstr>Tehnika pastel </vt:lpstr>
      <vt:lpstr>Slide 3</vt:lpstr>
      <vt:lpstr>Slide 4</vt:lpstr>
      <vt:lpstr>Zalazeće sunce, pastel, 18x23,5cm Eugene Delacroix</vt:lpstr>
      <vt:lpstr>Edgar Degas,  Woman in a Tub, 69.9x69.9cm,  1886.</vt:lpstr>
      <vt:lpstr>Edgar Degas, Woman combing her hair, 61.3x46cm, 1888-90.</vt:lpstr>
      <vt:lpstr>Henri de Toulouse-Lautreck,  Portrait of Vincent van Gogh, 57x46cm, 1887. </vt:lpstr>
      <vt:lpstr>R. B. Kitaj,  Mary-Ann, 48.5x36cm, 1980. </vt:lpstr>
      <vt:lpstr>R. B. Kitaj,  Marynka smoking, 1980.</vt:lpstr>
      <vt:lpstr>R. B. Kitaj,  Miranda, 78x57cm, 1980. </vt:lpstr>
      <vt:lpstr>R. B. Kitaj Waiting, 79x56cm, 1975. </vt:lpstr>
      <vt:lpstr>R. B. Kitaj Two London painters, 1979.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 letnji semestar Predmet:  Linija</dc:title>
  <dc:creator>admin</dc:creator>
  <cp:lastModifiedBy>admin</cp:lastModifiedBy>
  <cp:revision>44</cp:revision>
  <dcterms:created xsi:type="dcterms:W3CDTF">2020-08-14T22:06:45Z</dcterms:created>
  <dcterms:modified xsi:type="dcterms:W3CDTF">2020-09-01T22:48:08Z</dcterms:modified>
</cp:coreProperties>
</file>