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76" r:id="rId2"/>
    <p:sldId id="301" r:id="rId3"/>
    <p:sldId id="319" r:id="rId4"/>
    <p:sldId id="311" r:id="rId5"/>
    <p:sldId id="306" r:id="rId6"/>
    <p:sldId id="312" r:id="rId7"/>
    <p:sldId id="300" r:id="rId8"/>
    <p:sldId id="305" r:id="rId9"/>
    <p:sldId id="302" r:id="rId10"/>
    <p:sldId id="318" r:id="rId11"/>
    <p:sldId id="285" r:id="rId12"/>
    <p:sldId id="313" r:id="rId13"/>
    <p:sldId id="286" r:id="rId14"/>
    <p:sldId id="308" r:id="rId15"/>
    <p:sldId id="309" r:id="rId16"/>
    <p:sldId id="284" r:id="rId17"/>
    <p:sldId id="321" r:id="rId18"/>
    <p:sldId id="314" r:id="rId19"/>
    <p:sldId id="288" r:id="rId20"/>
    <p:sldId id="292" r:id="rId21"/>
    <p:sldId id="320" r:id="rId22"/>
    <p:sldId id="289" r:id="rId23"/>
    <p:sldId id="316" r:id="rId24"/>
    <p:sldId id="287" r:id="rId25"/>
    <p:sldId id="315" r:id="rId26"/>
    <p:sldId id="283" r:id="rId27"/>
    <p:sldId id="31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15" autoAdjust="0"/>
    <p:restoredTop sz="94660"/>
  </p:normalViewPr>
  <p:slideViewPr>
    <p:cSldViewPr snapToGrid="0" snapToObjects="1">
      <p:cViewPr varScale="1">
        <p:scale>
          <a:sx n="161" d="100"/>
          <a:sy n="161" d="100"/>
        </p:scale>
        <p:origin x="-112" y="-5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D7C92-FF52-FE4C-9A16-8966E3797F5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CA0D8-B2AA-BD4A-8108-12B68CE592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35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CA0D8-B2AA-BD4A-8108-12B68CE592F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039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537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69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50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44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4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98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675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473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8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85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07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emf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4.png"/><Relationship Id="rId5" Type="http://schemas.openxmlformats.org/officeDocument/2006/relationships/image" Target="../media/image4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4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4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4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jpg"/><Relationship Id="rId5" Type="http://schemas.openxmlformats.org/officeDocument/2006/relationships/image" Target="../media/image4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jpg"/><Relationship Id="rId5" Type="http://schemas.openxmlformats.org/officeDocument/2006/relationships/image" Target="../media/image4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jp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4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8.wav"/><Relationship Id="rId4" Type="http://schemas.openxmlformats.org/officeDocument/2006/relationships/audio" Target="../media/media18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7" Type="http://schemas.openxmlformats.org/officeDocument/2006/relationships/image" Target="../media/image4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jpg"/><Relationship Id="rId5" Type="http://schemas.openxmlformats.org/officeDocument/2006/relationships/image" Target="../media/image4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5.jpg"/><Relationship Id="rId5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4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5" Type="http://schemas.openxmlformats.org/officeDocument/2006/relationships/image" Target="../media/image4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4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4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jpg"/><Relationship Id="rId5" Type="http://schemas.openxmlformats.org/officeDocument/2006/relationships/image" Target="../media/image37.png"/><Relationship Id="rId6" Type="http://schemas.openxmlformats.org/officeDocument/2006/relationships/image" Target="../media/image38.jpg"/><Relationship Id="rId7" Type="http://schemas.openxmlformats.org/officeDocument/2006/relationships/image" Target="../media/image4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7" Type="http://schemas.openxmlformats.org/officeDocument/2006/relationships/image" Target="../media/image4.png"/><Relationship Id="rId1" Type="http://schemas.microsoft.com/office/2007/relationships/media" Target="../media/media27.wav"/><Relationship Id="rId2" Type="http://schemas.openxmlformats.org/officeDocument/2006/relationships/audio" Target="../media/media27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7" Type="http://schemas.openxmlformats.org/officeDocument/2006/relationships/image" Target="../media/image4.png"/><Relationship Id="rId1" Type="http://schemas.microsoft.com/office/2007/relationships/media" Target="../media/media28.wav"/><Relationship Id="rId2" Type="http://schemas.openxmlformats.org/officeDocument/2006/relationships/audio" Target="../media/media2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6.jpg"/><Relationship Id="rId5" Type="http://schemas.openxmlformats.org/officeDocument/2006/relationships/image" Target="../media/image4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7.jpg"/><Relationship Id="rId5" Type="http://schemas.openxmlformats.org/officeDocument/2006/relationships/image" Target="../media/image4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8.jpg"/><Relationship Id="rId5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9.jpg"/><Relationship Id="rId5" Type="http://schemas.openxmlformats.org/officeDocument/2006/relationships/image" Target="../media/image4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0.jpg"/><Relationship Id="rId5" Type="http://schemas.openxmlformats.org/officeDocument/2006/relationships/image" Target="../media/image4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4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9396" y="5795560"/>
            <a:ext cx="6236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III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godina 						predmet: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PROSTORNA GRAFIKA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I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		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OAS, modul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: Grafički dizajn			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profesor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: Branislav Fotić</a:t>
            </a: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						</a:t>
            </a:r>
            <a:r>
              <a:rPr lang="en-US" sz="1400" dirty="0" smtClean="0"/>
              <a:t>	</a:t>
            </a:r>
            <a:endParaRPr lang="en-US" sz="1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25040" y="5771228"/>
            <a:ext cx="8718955" cy="0"/>
          </a:xfrm>
          <a:prstGeom prst="line">
            <a:avLst/>
          </a:prstGeom>
          <a:ln>
            <a:prstDash val="dot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239" y="6175001"/>
            <a:ext cx="1050706" cy="261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0335" y="605875"/>
            <a:ext cx="5822719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latin typeface="Arial"/>
                <a:cs typeface="Arial"/>
              </a:rPr>
              <a:t>PREDAVANJE 1.</a:t>
            </a:r>
          </a:p>
          <a:p>
            <a:endParaRPr lang="hr-HR" dirty="0" smtClean="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hr-HR" dirty="0" smtClean="0">
                <a:latin typeface="Arial"/>
                <a:cs typeface="Arial"/>
              </a:rPr>
              <a:t>Uvod </a:t>
            </a:r>
            <a:r>
              <a:rPr lang="hr-HR" dirty="0">
                <a:latin typeface="Arial"/>
                <a:cs typeface="Arial"/>
              </a:rPr>
              <a:t>u prostornu </a:t>
            </a:r>
            <a:r>
              <a:rPr lang="hr-HR" dirty="0" smtClean="0">
                <a:latin typeface="Arial"/>
                <a:cs typeface="Arial"/>
              </a:rPr>
              <a:t>grafiku</a:t>
            </a:r>
          </a:p>
          <a:p>
            <a:pPr marL="342900" indent="-342900">
              <a:buAutoNum type="arabicPeriod"/>
            </a:pPr>
            <a:endParaRPr lang="hr-HR" dirty="0">
              <a:latin typeface="Arial"/>
              <a:cs typeface="Arial"/>
            </a:endParaRPr>
          </a:p>
          <a:p>
            <a:r>
              <a:rPr lang="hr-HR" dirty="0">
                <a:latin typeface="Arial"/>
                <a:cs typeface="Arial"/>
              </a:rPr>
              <a:t>2. Vrste papira, kartona i </a:t>
            </a:r>
            <a:r>
              <a:rPr lang="hr-HR" dirty="0" smtClean="0">
                <a:latin typeface="Arial"/>
                <a:cs typeface="Arial"/>
              </a:rPr>
              <a:t>rasklopa</a:t>
            </a:r>
          </a:p>
          <a:p>
            <a:endParaRPr lang="hr-HR" dirty="0">
              <a:latin typeface="Arial"/>
              <a:cs typeface="Arial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35" y="6064889"/>
            <a:ext cx="9525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761" y="559631"/>
            <a:ext cx="3900890" cy="4007768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035" y="23602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11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878" y="267958"/>
            <a:ext cx="3949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1600" dirty="0" smtClean="0">
                <a:latin typeface="Arial"/>
                <a:cs typeface="Arial"/>
              </a:rPr>
              <a:t>Tipografsko rešenje dizajna enterijera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57125"/>
            <a:ext cx="8029223" cy="5900876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2514" y="2001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5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6793" y="274579"/>
            <a:ext cx="77482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Našem oku nije </a:t>
            </a:r>
            <a:r>
              <a:rPr lang="en-US" sz="1600" dirty="0">
                <a:latin typeface="Arial"/>
                <a:cs typeface="Arial"/>
              </a:rPr>
              <a:t>jednostavno da prepoznaje trodimenzionalnost objekata ne samo na dvodimenzionalnim slikama već </a:t>
            </a:r>
            <a:r>
              <a:rPr lang="en-US" sz="1600" dirty="0" smtClean="0">
                <a:latin typeface="Arial"/>
                <a:cs typeface="Arial"/>
              </a:rPr>
              <a:t>i kod  </a:t>
            </a:r>
            <a:r>
              <a:rPr lang="en-US" sz="1600" dirty="0">
                <a:latin typeface="Arial"/>
                <a:cs typeface="Arial"/>
              </a:rPr>
              <a:t>posmatranja realnih 3D objekata oko sebe. Vizuelne informacije koje primamo su u osnovi dvodimenzionalne projekcije. Zato je neophodno izabrati dobar </a:t>
            </a:r>
            <a:r>
              <a:rPr lang="en-US" sz="1600" dirty="0" smtClean="0">
                <a:latin typeface="Arial"/>
                <a:cs typeface="Arial"/>
              </a:rPr>
              <a:t>ugao </a:t>
            </a:r>
            <a:r>
              <a:rPr lang="en-US" sz="1600" dirty="0">
                <a:latin typeface="Arial"/>
                <a:cs typeface="Arial"/>
              </a:rPr>
              <a:t>posmatranja da bi se trodimenzionalnost objekta pravilno shvatila.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8315"/>
            <a:ext cx="4537283" cy="4979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385" y="1878315"/>
            <a:ext cx="4069615" cy="4965253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5600" y="3882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36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6792" y="274579"/>
            <a:ext cx="32042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Grafičko </a:t>
            </a:r>
            <a:r>
              <a:rPr lang="en-US" sz="1600" dirty="0">
                <a:latin typeface="Arial"/>
                <a:cs typeface="Arial"/>
              </a:rPr>
              <a:t>predstavljanje </a:t>
            </a:r>
            <a:r>
              <a:rPr lang="en-US" sz="1600" dirty="0" smtClean="0">
                <a:latin typeface="Arial"/>
                <a:cs typeface="Arial"/>
              </a:rPr>
              <a:t>i </a:t>
            </a:r>
            <a:r>
              <a:rPr lang="en-US" sz="1600" dirty="0">
                <a:latin typeface="Arial"/>
                <a:cs typeface="Arial"/>
              </a:rPr>
              <a:t>vizuelizacija 3D prostora iz 2D slika, počev od elementarnih geometrisjkih pojmova pa sve do složenih trodimenzionalnih </a:t>
            </a:r>
            <a:r>
              <a:rPr lang="en-US" sz="1600" dirty="0" smtClean="0">
                <a:latin typeface="Arial"/>
                <a:cs typeface="Arial"/>
              </a:rPr>
              <a:t>formi, važna  je zamena </a:t>
            </a:r>
            <a:r>
              <a:rPr lang="en-US" sz="1600" dirty="0">
                <a:latin typeface="Arial"/>
                <a:cs typeface="Arial"/>
              </a:rPr>
              <a:t>za stvarne </a:t>
            </a:r>
            <a:r>
              <a:rPr lang="en-US" sz="1600" dirty="0" smtClean="0">
                <a:latin typeface="Arial"/>
                <a:cs typeface="Arial"/>
              </a:rPr>
              <a:t>3d </a:t>
            </a:r>
            <a:r>
              <a:rPr lang="en-US" sz="1600" dirty="0">
                <a:latin typeface="Arial"/>
                <a:cs typeface="Arial"/>
              </a:rPr>
              <a:t>objekte i </a:t>
            </a:r>
            <a:r>
              <a:rPr lang="en-US" sz="1600" dirty="0" smtClean="0">
                <a:latin typeface="Arial"/>
                <a:cs typeface="Arial"/>
              </a:rPr>
              <a:t>njihovo prepoznavanje.</a:t>
            </a: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r>
              <a:rPr lang="en-US" sz="1600" dirty="0" smtClean="0">
                <a:latin typeface="Arial"/>
                <a:cs typeface="Arial"/>
              </a:rPr>
              <a:t>Tako grafičko predstavljanje </a:t>
            </a:r>
            <a:r>
              <a:rPr lang="en-US" sz="1600" dirty="0">
                <a:latin typeface="Arial"/>
                <a:cs typeface="Arial"/>
              </a:rPr>
              <a:t>daje načine prepoznavanja koji su najpribližniji našem perpceptivnom sistemu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18" y="1"/>
            <a:ext cx="5822982" cy="68580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3516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2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878" y="266691"/>
            <a:ext cx="80181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Razmišljanje o todimenzionalnom delovanjem u prostoru upotrebom </a:t>
            </a:r>
            <a:r>
              <a:rPr lang="en-US" sz="1600" dirty="0">
                <a:latin typeface="Arial"/>
                <a:cs typeface="Arial"/>
              </a:rPr>
              <a:t>raznovrsnog </a:t>
            </a:r>
            <a:r>
              <a:rPr lang="en-US" sz="1600" dirty="0" smtClean="0">
                <a:latin typeface="Arial"/>
                <a:cs typeface="Arial"/>
              </a:rPr>
              <a:t>materijala, drveta, </a:t>
            </a:r>
            <a:r>
              <a:rPr lang="en-US" sz="1600" dirty="0">
                <a:latin typeface="Arial"/>
                <a:cs typeface="Arial"/>
              </a:rPr>
              <a:t>metala i </a:t>
            </a:r>
            <a:r>
              <a:rPr lang="en-US" sz="1600" dirty="0" smtClean="0">
                <a:latin typeface="Arial"/>
                <a:cs typeface="Arial"/>
              </a:rPr>
              <a:t>limova, </a:t>
            </a:r>
            <a:r>
              <a:rPr lang="en-US" sz="1600" dirty="0">
                <a:latin typeface="Arial"/>
                <a:cs typeface="Arial"/>
              </a:rPr>
              <a:t>boja, crteža, slika, pastela, grafičkih tehnika</a:t>
            </a:r>
            <a:r>
              <a:rPr lang="en-US" sz="1600" dirty="0" smtClean="0">
                <a:latin typeface="Arial"/>
                <a:cs typeface="Arial"/>
              </a:rPr>
              <a:t>, tipografskih elemenata, omogućava nam stvaranje umetničkog dela </a:t>
            </a:r>
            <a:r>
              <a:rPr lang="en-US" sz="1600" dirty="0">
                <a:latin typeface="Arial"/>
                <a:cs typeface="Arial"/>
              </a:rPr>
              <a:t>na </a:t>
            </a:r>
            <a:r>
              <a:rPr lang="en-US" sz="1600" dirty="0" smtClean="0">
                <a:latin typeface="Arial"/>
                <a:cs typeface="Arial"/>
              </a:rPr>
              <a:t>polju između slike</a:t>
            </a:r>
            <a:r>
              <a:rPr lang="en-US" sz="1600" dirty="0">
                <a:latin typeface="Arial"/>
                <a:cs typeface="Arial"/>
              </a:rPr>
              <a:t>, objekta i </a:t>
            </a:r>
            <a:r>
              <a:rPr lang="en-US" sz="1600" dirty="0" smtClean="0">
                <a:latin typeface="Arial"/>
                <a:cs typeface="Arial"/>
              </a:rPr>
              <a:t>grafike, koju možemo nazvati prostorna grafika.</a:t>
            </a:r>
            <a:endParaRPr lang="hr-HR" sz="1600" dirty="0">
              <a:latin typeface="Arial"/>
              <a:cs typeface="Arial"/>
            </a:endParaRPr>
          </a:p>
        </p:txBody>
      </p:sp>
      <p:pic>
        <p:nvPicPr>
          <p:cNvPr id="12" name="Picture 11" descr="iiii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53" y="1672348"/>
            <a:ext cx="3801947" cy="5185652"/>
          </a:xfrm>
          <a:prstGeom prst="rect">
            <a:avLst/>
          </a:prstGeom>
        </p:spPr>
      </p:pic>
      <p:pic>
        <p:nvPicPr>
          <p:cNvPr id="13" name="Picture 12" descr="zz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349"/>
            <a:ext cx="4902552" cy="5185651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0914" y="3592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52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879" y="266691"/>
            <a:ext cx="1627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Oplemenjivanje prostora grafitima </a:t>
            </a:r>
            <a:endParaRPr lang="hr-HR" sz="1600" dirty="0">
              <a:latin typeface="Arial"/>
              <a:cs typeface="Arial"/>
            </a:endParaRPr>
          </a:p>
        </p:txBody>
      </p:sp>
      <p:pic>
        <p:nvPicPr>
          <p:cNvPr id="2" name="Picture 1" descr="ddd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75" y="1"/>
            <a:ext cx="7440026" cy="685800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229" y="1295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2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878" y="266691"/>
            <a:ext cx="4386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Oplemenjivanje prostora grafitima, interakcija </a:t>
            </a:r>
            <a:endParaRPr lang="hr-HR" sz="1600" dirty="0">
              <a:latin typeface="Arial"/>
              <a:cs typeface="Arial"/>
            </a:endParaRPr>
          </a:p>
        </p:txBody>
      </p:sp>
      <p:pic>
        <p:nvPicPr>
          <p:cNvPr id="4" name="Picture 3" descr="f16c107fecc4a0ad0556aa44dddc250a43593e6d_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578"/>
            <a:ext cx="9144000" cy="5903421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4457" y="7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21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;;g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526" y="3884848"/>
            <a:ext cx="4209474" cy="29731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4848"/>
            <a:ext cx="4484385" cy="29731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3423" y="0"/>
            <a:ext cx="5960577" cy="3505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3243" y="253863"/>
            <a:ext cx="319077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1600" dirty="0" smtClean="0">
                <a:latin typeface="Arial"/>
                <a:cs typeface="Arial"/>
              </a:rPr>
              <a:t>Tipografija od venecijanera</a:t>
            </a:r>
          </a:p>
          <a:p>
            <a:endParaRPr lang="sr-Latn-CS" sz="1600" dirty="0" smtClean="0">
              <a:latin typeface="Arial"/>
              <a:cs typeface="Arial"/>
            </a:endParaRPr>
          </a:p>
          <a:p>
            <a:r>
              <a:rPr lang="sr-Latn-CS" sz="1600" dirty="0" smtClean="0">
                <a:latin typeface="Arial"/>
                <a:cs typeface="Arial"/>
              </a:rPr>
              <a:t>Skuluptura</a:t>
            </a:r>
          </a:p>
          <a:p>
            <a:endParaRPr lang="sr-Latn-CS" sz="1600" dirty="0" smtClean="0">
              <a:latin typeface="Arial"/>
              <a:cs typeface="Arial"/>
            </a:endParaRPr>
          </a:p>
          <a:p>
            <a:r>
              <a:rPr lang="sr-Cyrl-CS" sz="1600" dirty="0" smtClean="0">
                <a:latin typeface="Arial"/>
                <a:cs typeface="Arial"/>
              </a:rPr>
              <a:t>Intervencija u prostoru</a:t>
            </a:r>
            <a:r>
              <a:rPr lang="sr-Cyrl-CS" dirty="0">
                <a:latin typeface="Arial"/>
                <a:cs typeface="Arial"/>
              </a:rPr>
              <a:t/>
            </a:r>
            <a:br>
              <a:rPr lang="sr-Cyrl-CS" dirty="0">
                <a:latin typeface="Arial"/>
                <a:cs typeface="Arial"/>
              </a:rPr>
            </a:br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971" y="18543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4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878" y="203587"/>
            <a:ext cx="906512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>
                <a:latin typeface="Arial"/>
                <a:cs typeface="Arial"/>
              </a:rPr>
              <a:t>2. Vrste papira, kartona i </a:t>
            </a:r>
            <a:r>
              <a:rPr lang="hr-HR" b="1" dirty="0" smtClean="0">
                <a:latin typeface="Arial"/>
                <a:cs typeface="Arial"/>
              </a:rPr>
              <a:t>rasklopa</a:t>
            </a:r>
          </a:p>
          <a:p>
            <a:endParaRPr lang="hr-HR" b="1" dirty="0">
              <a:latin typeface="Arial"/>
              <a:cs typeface="Arial"/>
            </a:endParaRPr>
          </a:p>
          <a:p>
            <a:r>
              <a:rPr lang="hr-HR" sz="1600" dirty="0">
                <a:latin typeface="Arial"/>
                <a:cs typeface="Arial"/>
              </a:rPr>
              <a:t>Papiri, kartoni, </a:t>
            </a:r>
            <a:r>
              <a:rPr lang="hr-HR" sz="1600" dirty="0" smtClean="0">
                <a:latin typeface="Arial"/>
                <a:cs typeface="Arial"/>
              </a:rPr>
              <a:t>lepenke, tipizirani </a:t>
            </a:r>
            <a:r>
              <a:rPr lang="hr-HR" sz="1600" dirty="0">
                <a:latin typeface="Arial"/>
                <a:cs typeface="Arial"/>
              </a:rPr>
              <a:t>i kreirani </a:t>
            </a:r>
            <a:r>
              <a:rPr lang="hr-HR" sz="1600" dirty="0" smtClean="0">
                <a:latin typeface="Arial"/>
                <a:cs typeface="Arial"/>
              </a:rPr>
              <a:t>rasklopi</a:t>
            </a:r>
          </a:p>
          <a:p>
            <a:endParaRPr lang="hr-HR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Najprisutniji </a:t>
            </a:r>
            <a:r>
              <a:rPr lang="en-US" sz="1600" dirty="0">
                <a:latin typeface="Arial"/>
                <a:cs typeface="Arial"/>
              </a:rPr>
              <a:t>su</a:t>
            </a:r>
            <a:r>
              <a:rPr lang="en-US" sz="1600" i="1" dirty="0">
                <a:latin typeface="Arial"/>
                <a:cs typeface="Arial"/>
              </a:rPr>
              <a:t> bezdrvni </a:t>
            </a:r>
            <a:r>
              <a:rPr lang="en-US" sz="1600" dirty="0">
                <a:latin typeface="Arial"/>
                <a:cs typeface="Arial"/>
              </a:rPr>
              <a:t>i </a:t>
            </a:r>
            <a:r>
              <a:rPr lang="en-US" sz="1600" i="1" dirty="0">
                <a:latin typeface="Arial"/>
                <a:cs typeface="Arial"/>
              </a:rPr>
              <a:t>srednje fini </a:t>
            </a:r>
            <a:r>
              <a:rPr lang="en-US" sz="1600" dirty="0">
                <a:latin typeface="Arial"/>
                <a:cs typeface="Arial"/>
              </a:rPr>
              <a:t>papiri, različitih gramatura, različitog stepena tutkalisanja i površinske obrade. U grafčke papire se ubrajaju </a:t>
            </a:r>
            <a:r>
              <a:rPr lang="en-US" sz="1600" dirty="0" smtClean="0">
                <a:latin typeface="Arial"/>
                <a:cs typeface="Arial"/>
              </a:rPr>
              <a:t>novinski, ilustracioni, ofset, </a:t>
            </a:r>
            <a:r>
              <a:rPr lang="en-US" sz="1600" dirty="0">
                <a:latin typeface="Arial"/>
                <a:cs typeface="Arial"/>
              </a:rPr>
              <a:t>papiri za duboku </a:t>
            </a:r>
            <a:r>
              <a:rPr lang="en-US" sz="1600" dirty="0" smtClean="0">
                <a:latin typeface="Arial"/>
                <a:cs typeface="Arial"/>
              </a:rPr>
              <a:t>i fekso </a:t>
            </a:r>
            <a:r>
              <a:rPr lang="en-US" sz="1600" dirty="0">
                <a:latin typeface="Arial"/>
                <a:cs typeface="Arial"/>
              </a:rPr>
              <a:t>štampu, </a:t>
            </a:r>
            <a:r>
              <a:rPr lang="en-US" sz="1600" dirty="0" smtClean="0">
                <a:latin typeface="Arial"/>
                <a:cs typeface="Arial"/>
              </a:rPr>
              <a:t>pisaći, </a:t>
            </a:r>
            <a:r>
              <a:rPr lang="en-US" sz="1600" dirty="0">
                <a:latin typeface="Arial"/>
                <a:cs typeface="Arial"/>
              </a:rPr>
              <a:t>papiri za etikete i reciklirani papiri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4" name="Picture 3" descr="ef720c60594ae8b2b2192549a486e20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1677"/>
            <a:ext cx="6945086" cy="4626323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6571" y="2352531"/>
            <a:ext cx="812800" cy="8128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6571" y="35160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1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mute="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878" y="87475"/>
            <a:ext cx="90651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latin typeface="Arial"/>
                <a:cs typeface="Arial"/>
              </a:rPr>
              <a:t>Bezdrvni</a:t>
            </a:r>
            <a:r>
              <a:rPr lang="en-US" sz="1600" dirty="0" smtClean="0">
                <a:latin typeface="Arial"/>
                <a:cs typeface="Arial"/>
              </a:rPr>
              <a:t> papir je naziv za vrste papira koji su proizvedeni od celuloze, bez primesa drvenjače. Prema nameni mogu biti pisaći, štamparski, crtaći, omotni i specijalni papiri.</a:t>
            </a: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b="1" i="1" dirty="0">
                <a:latin typeface="Arial"/>
                <a:cs typeface="Arial"/>
              </a:rPr>
              <a:t>Srednje fini </a:t>
            </a:r>
            <a:r>
              <a:rPr lang="en-US" sz="1600" dirty="0" smtClean="0">
                <a:latin typeface="Arial"/>
                <a:cs typeface="Arial"/>
              </a:rPr>
              <a:t>papiri su papiri proizvedeni </a:t>
            </a:r>
            <a:r>
              <a:rPr lang="en-US" sz="1600" dirty="0">
                <a:latin typeface="Arial"/>
                <a:cs typeface="Arial"/>
              </a:rPr>
              <a:t>na bazi drvenjače. Mogu biti pisaći, štamparski, omotni, tanki i </a:t>
            </a:r>
            <a:r>
              <a:rPr lang="en-US" sz="1600" dirty="0" smtClean="0">
                <a:latin typeface="Arial"/>
                <a:cs typeface="Arial"/>
              </a:rPr>
              <a:t>specijalni. Tu spadaju novinski, knjiižni, srednje </a:t>
            </a:r>
            <a:r>
              <a:rPr lang="en-US" sz="1600" dirty="0">
                <a:latin typeface="Arial"/>
                <a:cs typeface="Arial"/>
              </a:rPr>
              <a:t>fni </a:t>
            </a:r>
            <a:r>
              <a:rPr lang="en-US" sz="1600" dirty="0" smtClean="0">
                <a:latin typeface="Arial"/>
                <a:cs typeface="Arial"/>
              </a:rPr>
              <a:t>premazni, pigmentisani i papiri  za </a:t>
            </a:r>
            <a:r>
              <a:rPr lang="en-US" sz="1600" dirty="0">
                <a:latin typeface="Arial"/>
                <a:cs typeface="Arial"/>
              </a:rPr>
              <a:t>štampanje ilustrovanih časopisa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8" name="Picture 7" descr="gettyimages-136590169_kopipapir_11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3543"/>
            <a:ext cx="9144000" cy="4274457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0114" y="1496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0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877" y="203587"/>
            <a:ext cx="83248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latin typeface="Arial"/>
                <a:cs typeface="Arial"/>
              </a:rPr>
              <a:t>Štamparski</a:t>
            </a:r>
            <a:r>
              <a:rPr lang="en-US" sz="1600" dirty="0" smtClean="0">
                <a:latin typeface="Arial"/>
                <a:cs typeface="Arial"/>
              </a:rPr>
              <a:t> papir može biti obostrano </a:t>
            </a:r>
            <a:r>
              <a:rPr lang="en-US" sz="1600" dirty="0">
                <a:latin typeface="Arial"/>
                <a:cs typeface="Arial"/>
              </a:rPr>
              <a:t>premazan</a:t>
            </a:r>
            <a:r>
              <a:rPr lang="en-US" sz="1600" dirty="0" smtClean="0">
                <a:latin typeface="Arial"/>
                <a:cs typeface="Arial"/>
              </a:rPr>
              <a:t>,</a:t>
            </a:r>
            <a:r>
              <a:rPr lang="en-US" sz="1600" dirty="0">
                <a:latin typeface="Arial"/>
                <a:cs typeface="Arial"/>
              </a:rPr>
              <a:t> beljeni ili u </a:t>
            </a:r>
            <a:r>
              <a:rPr lang="en-US" sz="1600" dirty="0" smtClean="0">
                <a:latin typeface="Arial"/>
                <a:cs typeface="Arial"/>
              </a:rPr>
              <a:t>boji. Koristi se za </a:t>
            </a:r>
            <a:r>
              <a:rPr lang="en-US" sz="1600" dirty="0">
                <a:latin typeface="Arial"/>
                <a:cs typeface="Arial"/>
              </a:rPr>
              <a:t>ilustracionu štampu u tehnici ravne, visoke i duboke </a:t>
            </a:r>
            <a:r>
              <a:rPr lang="en-US" sz="1600" dirty="0" smtClean="0">
                <a:latin typeface="Arial"/>
                <a:cs typeface="Arial"/>
              </a:rPr>
              <a:t>štampe. Po sastavu može biti bezdrvni </a:t>
            </a:r>
            <a:r>
              <a:rPr lang="en-US" sz="1600" dirty="0">
                <a:latin typeface="Arial"/>
                <a:cs typeface="Arial"/>
              </a:rPr>
              <a:t>i srednje fini, različitih </a:t>
            </a:r>
            <a:r>
              <a:rPr lang="en-US" sz="1600" dirty="0" smtClean="0">
                <a:latin typeface="Arial"/>
                <a:cs typeface="Arial"/>
              </a:rPr>
              <a:t>gramatura I površinske </a:t>
            </a:r>
            <a:r>
              <a:rPr lang="en-US" sz="1600" dirty="0">
                <a:latin typeface="Arial"/>
                <a:cs typeface="Arial"/>
              </a:rPr>
              <a:t>obrade. </a:t>
            </a:r>
            <a:r>
              <a:rPr lang="en-US" sz="1600" dirty="0" smtClean="0">
                <a:latin typeface="Arial"/>
                <a:cs typeface="Arial"/>
              </a:rPr>
              <a:t>Ravnomerno primaju boju i brzo suše. Imaju </a:t>
            </a:r>
            <a:r>
              <a:rPr lang="en-US" sz="1600" dirty="0">
                <a:latin typeface="Arial"/>
                <a:cs typeface="Arial"/>
              </a:rPr>
              <a:t>ravnu, </a:t>
            </a:r>
            <a:r>
              <a:rPr lang="en-US" sz="1600" dirty="0" smtClean="0">
                <a:latin typeface="Arial"/>
                <a:cs typeface="Arial"/>
              </a:rPr>
              <a:t>površinu</a:t>
            </a:r>
            <a:r>
              <a:rPr lang="en-US" sz="1600" dirty="0">
                <a:latin typeface="Arial"/>
                <a:cs typeface="Arial"/>
              </a:rPr>
              <a:t>, dimenzionu stabilnost, dobar opacitet i mogućnost štampanja sa obe </a:t>
            </a:r>
            <a:r>
              <a:rPr lang="en-US" sz="1600" dirty="0" smtClean="0">
                <a:latin typeface="Arial"/>
                <a:cs typeface="Arial"/>
              </a:rPr>
              <a:t>strane, </a:t>
            </a:r>
            <a:r>
              <a:rPr lang="en-US" sz="1600" dirty="0">
                <a:latin typeface="Arial"/>
                <a:cs typeface="Arial"/>
              </a:rPr>
              <a:t>jačinu, </a:t>
            </a:r>
            <a:r>
              <a:rPr lang="en-US" sz="1600" dirty="0" smtClean="0">
                <a:latin typeface="Arial"/>
                <a:cs typeface="Arial"/>
              </a:rPr>
              <a:t>krutost i otpornost </a:t>
            </a:r>
            <a:r>
              <a:rPr lang="en-US" sz="1600" dirty="0">
                <a:latin typeface="Arial"/>
                <a:cs typeface="Arial"/>
              </a:rPr>
              <a:t>na kidanje. Isporučuju se u rolnama ili u tabacima. </a:t>
            </a:r>
          </a:p>
          <a:p>
            <a:r>
              <a:rPr lang="en-US" sz="1600" dirty="0" smtClean="0">
                <a:latin typeface="Arial"/>
                <a:cs typeface="Arial"/>
              </a:rPr>
              <a:t>Premazivanjem i glačanjem do visokog sjaja dobija se </a:t>
            </a:r>
            <a:r>
              <a:rPr lang="en-US" sz="1600" i="1" dirty="0" smtClean="0">
                <a:latin typeface="Arial"/>
                <a:cs typeface="Arial"/>
              </a:rPr>
              <a:t>kunstdruk</a:t>
            </a:r>
            <a:r>
              <a:rPr lang="en-US" sz="1600" dirty="0" smtClean="0">
                <a:latin typeface="Arial"/>
                <a:cs typeface="Arial"/>
              </a:rPr>
              <a:t> papir. 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b="1" i="1" dirty="0" smtClean="0">
                <a:latin typeface="Arial"/>
                <a:cs typeface="Arial"/>
              </a:rPr>
              <a:t>Reciklirani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papir </a:t>
            </a:r>
            <a:r>
              <a:rPr lang="en-US" sz="1600" dirty="0" smtClean="0">
                <a:latin typeface="Arial"/>
                <a:cs typeface="Arial"/>
              </a:rPr>
              <a:t>se </a:t>
            </a:r>
            <a:r>
              <a:rPr lang="en-US" sz="1600" dirty="0">
                <a:latin typeface="Arial"/>
                <a:cs typeface="Arial"/>
              </a:rPr>
              <a:t>proizvodi iz sekundarnih sirovina - starog papira. </a:t>
            </a:r>
            <a:r>
              <a:rPr lang="en-US" sz="1600" dirty="0" smtClean="0">
                <a:latin typeface="Arial"/>
                <a:cs typeface="Arial"/>
              </a:rPr>
              <a:t>Sive je boje, zato što </a:t>
            </a:r>
            <a:r>
              <a:rPr lang="en-US" sz="1600" dirty="0">
                <a:latin typeface="Arial"/>
                <a:cs typeface="Arial"/>
              </a:rPr>
              <a:t>je </a:t>
            </a:r>
            <a:r>
              <a:rPr lang="en-US" sz="1600" dirty="0" smtClean="0">
                <a:latin typeface="Arial"/>
                <a:cs typeface="Arial"/>
              </a:rPr>
              <a:t>odstranjena </a:t>
            </a:r>
            <a:r>
              <a:rPr lang="en-US" sz="1600" dirty="0">
                <a:latin typeface="Arial"/>
                <a:cs typeface="Arial"/>
              </a:rPr>
              <a:t>štamparska boja. Upotrebljava se </a:t>
            </a:r>
            <a:r>
              <a:rPr lang="en-US" sz="1600" dirty="0" smtClean="0">
                <a:latin typeface="Arial"/>
                <a:cs typeface="Arial"/>
              </a:rPr>
              <a:t>kao </a:t>
            </a:r>
            <a:r>
              <a:rPr lang="en-US" sz="1600" dirty="0">
                <a:latin typeface="Arial"/>
                <a:cs typeface="Arial"/>
              </a:rPr>
              <a:t>papir za pakovanje, ali se koristi i za toaletni papir, za kuhinjske brisače i sl. </a:t>
            </a:r>
            <a:endParaRPr lang="en-US" sz="1600" dirty="0"/>
          </a:p>
        </p:txBody>
      </p:sp>
      <p:pic>
        <p:nvPicPr>
          <p:cNvPr id="2" name="Picture 1" descr="carac_photo_1-306860d98c2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3635"/>
            <a:ext cx="4734876" cy="3784366"/>
          </a:xfrm>
          <a:prstGeom prst="rect">
            <a:avLst/>
          </a:prstGeom>
        </p:spPr>
      </p:pic>
      <p:pic>
        <p:nvPicPr>
          <p:cNvPr id="5" name="Picture 4" descr="recycling-305569_960_7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35" y="3073634"/>
            <a:ext cx="3718851" cy="3718851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3314" y="12158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2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153" y="204854"/>
            <a:ext cx="782551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hr-HR" b="1" dirty="0" smtClean="0">
                <a:latin typeface="Arial"/>
                <a:cs typeface="Arial"/>
              </a:rPr>
              <a:t>Uvod </a:t>
            </a:r>
            <a:r>
              <a:rPr lang="hr-HR" b="1" dirty="0">
                <a:latin typeface="Arial"/>
                <a:cs typeface="Arial"/>
              </a:rPr>
              <a:t>u prostornu </a:t>
            </a:r>
            <a:r>
              <a:rPr lang="hr-HR" b="1" dirty="0" smtClean="0">
                <a:latin typeface="Arial"/>
                <a:cs typeface="Arial"/>
              </a:rPr>
              <a:t>grafiku</a:t>
            </a:r>
          </a:p>
          <a:p>
            <a:pPr marL="342900" indent="-342900">
              <a:buAutoNum type="arabicPeriod"/>
            </a:pPr>
            <a:endParaRPr lang="hr-HR" b="1" dirty="0" smtClean="0">
              <a:latin typeface="Arial"/>
              <a:cs typeface="Arial"/>
            </a:endParaRPr>
          </a:p>
          <a:p>
            <a:r>
              <a:rPr lang="sr-Latn-CS" sz="1600" dirty="0" smtClean="0">
                <a:latin typeface="Arial"/>
                <a:cs typeface="Arial"/>
              </a:rPr>
              <a:t>Potreba </a:t>
            </a:r>
            <a:r>
              <a:rPr lang="sr-Latn-CS" sz="1600" dirty="0">
                <a:latin typeface="Arial"/>
                <a:cs typeface="Arial"/>
              </a:rPr>
              <a:t>za oblikovanom grafikom </a:t>
            </a:r>
            <a:r>
              <a:rPr lang="sr-Latn-CS" sz="1600" dirty="0" smtClean="0">
                <a:latin typeface="Arial"/>
                <a:cs typeface="Arial"/>
              </a:rPr>
              <a:t>je sveprisutna</a:t>
            </a:r>
            <a:r>
              <a:rPr lang="sr-Latn-CS" sz="1600" dirty="0">
                <a:latin typeface="Arial"/>
                <a:cs typeface="Arial"/>
              </a:rPr>
              <a:t>. Kultura u kojoj živimo je izrazito vizuelno orijentisana, što nas upućuje na čitanje različitih informacija, </a:t>
            </a:r>
            <a:r>
              <a:rPr lang="sr-Latn-CS" sz="1600" dirty="0" smtClean="0">
                <a:latin typeface="Arial"/>
                <a:cs typeface="Arial"/>
              </a:rPr>
              <a:t>sadržaja i ideja. Uloga </a:t>
            </a:r>
            <a:r>
              <a:rPr lang="sr-Latn-CS" sz="1600" dirty="0">
                <a:latin typeface="Arial"/>
                <a:cs typeface="Arial"/>
              </a:rPr>
              <a:t>grafike našeg doba nije samo </a:t>
            </a:r>
            <a:r>
              <a:rPr lang="sr-Latn-CS" sz="1600" dirty="0" smtClean="0">
                <a:latin typeface="Arial"/>
                <a:cs typeface="Arial"/>
              </a:rPr>
              <a:t>funkcionalna </a:t>
            </a:r>
            <a:r>
              <a:rPr lang="sr-Latn-CS" sz="1600" dirty="0">
                <a:latin typeface="Arial"/>
                <a:cs typeface="Arial"/>
              </a:rPr>
              <a:t>niti dekorativna, već ideološki i </a:t>
            </a:r>
            <a:r>
              <a:rPr lang="sr-Latn-CS" sz="1600" dirty="0" smtClean="0">
                <a:latin typeface="Arial"/>
                <a:cs typeface="Arial"/>
              </a:rPr>
              <a:t>ekonomski postavljena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6" name="Picture 5" descr="938_movem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0" y="2399294"/>
            <a:ext cx="9152639" cy="4458706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7672" y="8236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878" y="219363"/>
            <a:ext cx="897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latin typeface="Arial"/>
                <a:cs typeface="Arial"/>
              </a:rPr>
              <a:t>Kartoni</a:t>
            </a:r>
            <a:r>
              <a:rPr lang="en-US" sz="1600" dirty="0" smtClean="0">
                <a:latin typeface="Arial"/>
                <a:cs typeface="Arial"/>
              </a:rPr>
              <a:t>  prema </a:t>
            </a:r>
            <a:r>
              <a:rPr lang="en-US" sz="1600" dirty="0">
                <a:latin typeface="Arial"/>
                <a:cs typeface="Arial"/>
              </a:rPr>
              <a:t>sirovinskom sastavu </a:t>
            </a:r>
            <a:r>
              <a:rPr lang="en-US" sz="1600" dirty="0" smtClean="0">
                <a:latin typeface="Arial"/>
                <a:cs typeface="Arial"/>
              </a:rPr>
              <a:t>mogu </a:t>
            </a:r>
            <a:r>
              <a:rPr lang="en-US" sz="1600" dirty="0">
                <a:latin typeface="Arial"/>
                <a:cs typeface="Arial"/>
              </a:rPr>
              <a:t>biti srednje fini /proizvedeni pretežno iz drvenjače/, bezdrvni /proizvedeni iz celuloze/ i kartoni </a:t>
            </a:r>
            <a:r>
              <a:rPr lang="en-US" sz="1600" dirty="0" smtClean="0">
                <a:latin typeface="Arial"/>
                <a:cs typeface="Arial"/>
              </a:rPr>
              <a:t>od tekstilnih </a:t>
            </a:r>
            <a:r>
              <a:rPr lang="en-US" sz="1600" dirty="0">
                <a:latin typeface="Arial"/>
                <a:cs typeface="Arial"/>
              </a:rPr>
              <a:t>krpa. Prema postupku izrade i broju slojeva </a:t>
            </a:r>
            <a:r>
              <a:rPr lang="en-US" sz="1600" dirty="0" smtClean="0">
                <a:latin typeface="Arial"/>
                <a:cs typeface="Arial"/>
              </a:rPr>
              <a:t>mogu </a:t>
            </a:r>
            <a:r>
              <a:rPr lang="en-US" sz="1600" dirty="0">
                <a:latin typeface="Arial"/>
                <a:cs typeface="Arial"/>
              </a:rPr>
              <a:t>biti jednoslojni i višeslojni, nepremazni i premazni, prirodno bojeni, beljeni i bojeni </a:t>
            </a:r>
            <a:r>
              <a:rPr lang="en-US" sz="1600" dirty="0" smtClean="0">
                <a:latin typeface="Arial"/>
                <a:cs typeface="Arial"/>
              </a:rPr>
              <a:t>kartoni. Višeslojni </a:t>
            </a:r>
            <a:r>
              <a:rPr lang="en-US" sz="1600" dirty="0">
                <a:latin typeface="Arial"/>
                <a:cs typeface="Arial"/>
              </a:rPr>
              <a:t>kartroni mogu biti dupleksi, tripleksi i multipleksi. Veoma kvalitetni kartoni od čiste celuloze nazivaju se </a:t>
            </a:r>
            <a:r>
              <a:rPr lang="en-US" sz="1600" i="1" dirty="0" smtClean="0">
                <a:latin typeface="Arial"/>
                <a:cs typeface="Arial"/>
              </a:rPr>
              <a:t>hromo</a:t>
            </a:r>
            <a:r>
              <a:rPr lang="en-US" sz="1600" dirty="0" smtClean="0">
                <a:latin typeface="Arial"/>
                <a:cs typeface="Arial"/>
              </a:rPr>
              <a:t> - </a:t>
            </a:r>
            <a:r>
              <a:rPr lang="en-US" sz="1600" dirty="0">
                <a:latin typeface="Arial"/>
                <a:cs typeface="Arial"/>
              </a:rPr>
              <a:t>kartoni. 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46" y="1623652"/>
            <a:ext cx="3142412" cy="5039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244" y="1578280"/>
            <a:ext cx="5165422" cy="5140291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2228" y="15782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65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878" y="219363"/>
            <a:ext cx="307770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Po stepenu </a:t>
            </a:r>
            <a:r>
              <a:rPr lang="en-US" sz="1600" dirty="0">
                <a:latin typeface="Arial"/>
                <a:cs typeface="Arial"/>
              </a:rPr>
              <a:t>obrade i oplemenjivanja kartoni mogu biti pregovani, reljefni i sl.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Mogu </a:t>
            </a:r>
            <a:r>
              <a:rPr lang="en-US" sz="1600" dirty="0">
                <a:latin typeface="Arial"/>
                <a:cs typeface="Arial"/>
              </a:rPr>
              <a:t>biti lakirani na visoki sjaj, npr. </a:t>
            </a:r>
            <a:r>
              <a:rPr lang="en-US" sz="1600" i="1" dirty="0">
                <a:latin typeface="Arial"/>
                <a:cs typeface="Arial"/>
              </a:rPr>
              <a:t>hromolux</a:t>
            </a:r>
            <a:r>
              <a:rPr lang="en-US" sz="1600" dirty="0">
                <a:latin typeface="Arial"/>
                <a:cs typeface="Arial"/>
              </a:rPr>
              <a:t>- kartoni.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Prema </a:t>
            </a:r>
            <a:r>
              <a:rPr lang="en-US" sz="1600" dirty="0">
                <a:latin typeface="Arial"/>
                <a:cs typeface="Arial"/>
              </a:rPr>
              <a:t>nameni </a:t>
            </a:r>
            <a:r>
              <a:rPr lang="en-US" sz="1600" dirty="0" smtClean="0">
                <a:latin typeface="Arial"/>
                <a:cs typeface="Arial"/>
              </a:rPr>
              <a:t>postoje </a:t>
            </a:r>
            <a:r>
              <a:rPr lang="en-US" sz="1600" dirty="0">
                <a:latin typeface="Arial"/>
                <a:cs typeface="Arial"/>
              </a:rPr>
              <a:t>razni ambalažni kartoni, kartoni koji služe za izradu raznih vrsta kartonskih kutija.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Nepremazni </a:t>
            </a:r>
            <a:r>
              <a:rPr lang="en-US" sz="1600" dirty="0">
                <a:latin typeface="Arial"/>
                <a:cs typeface="Arial"/>
              </a:rPr>
              <a:t>kartoni </a:t>
            </a:r>
            <a:r>
              <a:rPr lang="en-US" sz="1600" dirty="0" smtClean="0">
                <a:latin typeface="Arial"/>
                <a:cs typeface="Arial"/>
              </a:rPr>
              <a:t>su  glatki sa jedne strane </a:t>
            </a:r>
            <a:r>
              <a:rPr lang="en-US" sz="1600" dirty="0">
                <a:latin typeface="Arial"/>
                <a:cs typeface="Arial"/>
              </a:rPr>
              <a:t>i podesni su za </a:t>
            </a:r>
            <a:r>
              <a:rPr lang="en-US" sz="1600" dirty="0" smtClean="0">
                <a:latin typeface="Arial"/>
                <a:cs typeface="Arial"/>
              </a:rPr>
              <a:t>jednostranu štampu, bez laka, </a:t>
            </a:r>
            <a:r>
              <a:rPr lang="en-US" sz="1600" dirty="0">
                <a:latin typeface="Arial"/>
                <a:cs typeface="Arial"/>
              </a:rPr>
              <a:t>dok se premazni kartoni upotrebljavaju za štampu u različitim štamparskim tehnikama. 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991" y="322989"/>
            <a:ext cx="5877967" cy="6121538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485" y="44232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97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878" y="219363"/>
            <a:ext cx="80181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latin typeface="Arial"/>
                <a:cs typeface="Arial"/>
              </a:rPr>
              <a:t>Fini </a:t>
            </a:r>
            <a:r>
              <a:rPr lang="en-US" sz="1600" b="1" i="1" dirty="0">
                <a:latin typeface="Arial"/>
                <a:cs typeface="Arial"/>
              </a:rPr>
              <a:t>karton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je uglavnom </a:t>
            </a:r>
            <a:r>
              <a:rPr lang="en-US" sz="1600" dirty="0">
                <a:latin typeface="Arial"/>
                <a:cs typeface="Arial"/>
              </a:rPr>
              <a:t>bezdrvni karton, koji može delimično sadržati i vlakna od krpa. Može biti jednoslojan i višeslojan, dorađen i oplemenjen premazom i pregovanjem. Odlikuje se velikom belinom, zatvorenom ravnom površinom i velikom čistoćom. Upotrebljava se za kvalitetnu višebojnu štampu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Picture 1" descr="291072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9748" r="2210" b="11294"/>
          <a:stretch/>
        </p:blipFill>
        <p:spPr>
          <a:xfrm>
            <a:off x="78878" y="2637127"/>
            <a:ext cx="4441240" cy="4220873"/>
          </a:xfrm>
          <a:prstGeom prst="rect">
            <a:avLst/>
          </a:prstGeom>
        </p:spPr>
      </p:pic>
      <p:pic>
        <p:nvPicPr>
          <p:cNvPr id="6" name="Picture 5" descr="26_Submit_Project_tonbui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18435" r="11690" b="12763"/>
          <a:stretch/>
        </p:blipFill>
        <p:spPr>
          <a:xfrm>
            <a:off x="4524857" y="3397653"/>
            <a:ext cx="4619144" cy="3460347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7005" y="3374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2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878" y="219363"/>
            <a:ext cx="80450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latin typeface="Arial"/>
                <a:cs typeface="Arial"/>
              </a:rPr>
              <a:t>Lepenkom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se nazivaju kartoni mase iznad 500 g/m2. Lepenka je obično izrađena od drvenjače, hemijske drvenjače i starog papira. Najčešće se razlikuju dva tipa lepenke ravna i talasasta. Puna lepenka je opšti naziv za sve jednoslojne masivne lepenke, dok je talasasta lepenka iz više slojeva od kojih su neki ravni, a neki talasasti. </a:t>
            </a:r>
            <a:r>
              <a:rPr lang="en-US" sz="1600" dirty="0"/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06" y="2304963"/>
            <a:ext cx="4488194" cy="4552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155" y="2385710"/>
            <a:ext cx="4275220" cy="4302740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3945" y="3408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69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877" y="219363"/>
            <a:ext cx="88479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i="1" dirty="0" smtClean="0">
                <a:latin typeface="Arial"/>
                <a:cs typeface="Arial"/>
              </a:rPr>
              <a:t>Kunstdruk papiri i kartoni </a:t>
            </a:r>
            <a:r>
              <a:rPr lang="hr-HR" sz="1600" dirty="0" smtClean="0">
                <a:latin typeface="Arial"/>
                <a:cs typeface="Arial"/>
              </a:rPr>
              <a:t>- obostrano </a:t>
            </a:r>
            <a:r>
              <a:rPr lang="hr-HR" sz="1600" dirty="0">
                <a:latin typeface="Arial"/>
                <a:cs typeface="Arial"/>
              </a:rPr>
              <a:t>premazni papiri i </a:t>
            </a:r>
            <a:r>
              <a:rPr lang="hr-HR" sz="1600" dirty="0" smtClean="0">
                <a:latin typeface="Arial"/>
                <a:cs typeface="Arial"/>
              </a:rPr>
              <a:t>kartoni, </a:t>
            </a:r>
            <a:r>
              <a:rPr lang="hr-HR" sz="1600" dirty="0">
                <a:latin typeface="Arial"/>
                <a:cs typeface="Arial"/>
              </a:rPr>
              <a:t>odlične </a:t>
            </a:r>
            <a:r>
              <a:rPr lang="hr-HR" sz="1600" dirty="0" smtClean="0">
                <a:latin typeface="Arial"/>
                <a:cs typeface="Arial"/>
              </a:rPr>
              <a:t>beline, sjajne ili mat površine. Namena: kalendari, luksuzna izdanja, publikacije, knjige,</a:t>
            </a:r>
            <a:r>
              <a:rPr lang="hr-HR" sz="1600" dirty="0">
                <a:latin typeface="Arial"/>
                <a:cs typeface="Arial"/>
              </a:rPr>
              <a:t> </a:t>
            </a:r>
            <a:r>
              <a:rPr lang="hr-HR" sz="1600" dirty="0" smtClean="0">
                <a:latin typeface="Arial"/>
                <a:cs typeface="Arial"/>
              </a:rPr>
              <a:t>ambalaža... </a:t>
            </a:r>
          </a:p>
          <a:p>
            <a:r>
              <a:rPr lang="hr-HR" sz="1600" b="1" i="1" dirty="0" smtClean="0">
                <a:latin typeface="Arial"/>
                <a:cs typeface="Arial"/>
              </a:rPr>
              <a:t>Ofsetni papir </a:t>
            </a:r>
            <a:r>
              <a:rPr lang="hr-HR" sz="1600" dirty="0" smtClean="0">
                <a:latin typeface="Arial"/>
                <a:cs typeface="Arial"/>
              </a:rPr>
              <a:t>- </a:t>
            </a:r>
            <a:r>
              <a:rPr lang="hr-HR" sz="1600" dirty="0">
                <a:latin typeface="Arial"/>
                <a:cs typeface="Arial"/>
              </a:rPr>
              <a:t>bezdrvni, nepremazni </a:t>
            </a:r>
            <a:r>
              <a:rPr lang="hr-HR" sz="1600" dirty="0" smtClean="0">
                <a:latin typeface="Arial"/>
                <a:cs typeface="Arial"/>
              </a:rPr>
              <a:t>papir, Namena: knjige</a:t>
            </a:r>
            <a:r>
              <a:rPr lang="hr-HR" sz="1600" dirty="0">
                <a:latin typeface="Arial"/>
                <a:cs typeface="Arial"/>
              </a:rPr>
              <a:t>, sveske, časopisi, </a:t>
            </a:r>
            <a:r>
              <a:rPr lang="hr-HR" sz="1600" dirty="0" smtClean="0">
                <a:latin typeface="Arial"/>
                <a:cs typeface="Arial"/>
              </a:rPr>
              <a:t>promo </a:t>
            </a:r>
            <a:r>
              <a:rPr lang="hr-HR" sz="1600" dirty="0">
                <a:latin typeface="Arial"/>
                <a:cs typeface="Arial"/>
              </a:rPr>
              <a:t>materijali</a:t>
            </a:r>
            <a:r>
              <a:rPr lang="hr-HR" sz="1600" dirty="0" smtClean="0">
                <a:latin typeface="Arial"/>
                <a:cs typeface="Arial"/>
              </a:rPr>
              <a:t>. </a:t>
            </a:r>
          </a:p>
          <a:p>
            <a:r>
              <a:rPr lang="hr-HR" sz="1600" b="1" i="1" dirty="0" smtClean="0">
                <a:latin typeface="Arial"/>
                <a:cs typeface="Arial"/>
              </a:rPr>
              <a:t>Ofsetni karton </a:t>
            </a:r>
            <a:r>
              <a:rPr lang="hr-HR" sz="1600" dirty="0" smtClean="0">
                <a:latin typeface="Arial"/>
                <a:cs typeface="Arial"/>
              </a:rPr>
              <a:t>- </a:t>
            </a:r>
            <a:r>
              <a:rPr lang="hr-HR" sz="1600" dirty="0">
                <a:latin typeface="Arial"/>
                <a:cs typeface="Arial"/>
              </a:rPr>
              <a:t>bezdrvni, </a:t>
            </a:r>
            <a:r>
              <a:rPr lang="hr-HR" sz="1600" dirty="0" smtClean="0">
                <a:latin typeface="Arial"/>
                <a:cs typeface="Arial"/>
              </a:rPr>
              <a:t>beli, nepremazni </a:t>
            </a:r>
            <a:r>
              <a:rPr lang="hr-HR" sz="1600" dirty="0">
                <a:latin typeface="Arial"/>
                <a:cs typeface="Arial"/>
              </a:rPr>
              <a:t>kartoni. Namena: </a:t>
            </a:r>
            <a:r>
              <a:rPr lang="hr-HR" sz="1600" dirty="0" smtClean="0">
                <a:latin typeface="Arial"/>
                <a:cs typeface="Arial"/>
              </a:rPr>
              <a:t>evidencioni </a:t>
            </a:r>
            <a:r>
              <a:rPr lang="hr-HR" sz="1600" dirty="0">
                <a:latin typeface="Arial"/>
                <a:cs typeface="Arial"/>
              </a:rPr>
              <a:t>kartoni, sveske, </a:t>
            </a:r>
            <a:r>
              <a:rPr lang="hr-HR" sz="1600" dirty="0" smtClean="0">
                <a:latin typeface="Arial"/>
                <a:cs typeface="Arial"/>
              </a:rPr>
              <a:t>fascikle, ambalaža...</a:t>
            </a:r>
          </a:p>
          <a:p>
            <a:r>
              <a:rPr lang="hr-HR" sz="1600" b="1" i="1" dirty="0" smtClean="0">
                <a:latin typeface="Arial"/>
                <a:cs typeface="Arial"/>
              </a:rPr>
              <a:t>Printokard</a:t>
            </a:r>
            <a:r>
              <a:rPr lang="hr-HR" sz="1600" dirty="0" smtClean="0">
                <a:latin typeface="Arial"/>
                <a:cs typeface="Arial"/>
              </a:rPr>
              <a:t> </a:t>
            </a:r>
            <a:r>
              <a:rPr lang="hr-HR" sz="1600" dirty="0">
                <a:latin typeface="Arial"/>
                <a:cs typeface="Arial"/>
              </a:rPr>
              <a:t>- dvostruko premazni karton sa belom poleđinom</a:t>
            </a:r>
            <a:r>
              <a:rPr lang="hr-HR" sz="1600" dirty="0" smtClean="0">
                <a:latin typeface="Arial"/>
                <a:cs typeface="Arial"/>
              </a:rPr>
              <a:t>. Namena</a:t>
            </a:r>
            <a:r>
              <a:rPr lang="hr-HR" sz="1600" dirty="0">
                <a:latin typeface="Arial"/>
                <a:cs typeface="Arial"/>
              </a:rPr>
              <a:t>: ambalaža za prehrambene, kozmetičke i druge proizvode, čestitke, karte</a:t>
            </a:r>
            <a:r>
              <a:rPr lang="hr-HR" sz="1600" dirty="0" smtClean="0">
                <a:latin typeface="Arial"/>
                <a:cs typeface="Arial"/>
              </a:rPr>
              <a:t>. </a:t>
            </a:r>
          </a:p>
          <a:p>
            <a:r>
              <a:rPr lang="hr-HR" sz="1600" b="1" i="1" dirty="0" smtClean="0">
                <a:latin typeface="Arial"/>
                <a:cs typeface="Arial"/>
              </a:rPr>
              <a:t>Bindakot</a:t>
            </a:r>
            <a:r>
              <a:rPr lang="hr-HR" sz="1600" dirty="0" smtClean="0">
                <a:latin typeface="Arial"/>
                <a:cs typeface="Arial"/>
              </a:rPr>
              <a:t> </a:t>
            </a:r>
            <a:r>
              <a:rPr lang="hr-HR" sz="1600" dirty="0">
                <a:latin typeface="Arial"/>
                <a:cs typeface="Arial"/>
              </a:rPr>
              <a:t>- </a:t>
            </a:r>
            <a:r>
              <a:rPr lang="hr-HR" sz="1600" dirty="0" smtClean="0">
                <a:latin typeface="Arial"/>
                <a:cs typeface="Arial"/>
              </a:rPr>
              <a:t>premazni kartoni, </a:t>
            </a:r>
            <a:r>
              <a:rPr lang="hr-HR" sz="1600" dirty="0">
                <a:latin typeface="Arial"/>
                <a:cs typeface="Arial"/>
              </a:rPr>
              <a:t>prednja strana sjajna, poleđina mat. </a:t>
            </a:r>
            <a:r>
              <a:rPr lang="hr-HR" sz="1600" dirty="0" smtClean="0">
                <a:latin typeface="Arial"/>
                <a:cs typeface="Arial"/>
              </a:rPr>
              <a:t> </a:t>
            </a:r>
            <a:r>
              <a:rPr lang="hr-HR" sz="1600" dirty="0">
                <a:latin typeface="Arial"/>
                <a:cs typeface="Arial"/>
              </a:rPr>
              <a:t>Namena: korice za knjige, sveske, </a:t>
            </a:r>
            <a:r>
              <a:rPr lang="hr-HR" sz="1600" dirty="0" smtClean="0">
                <a:latin typeface="Arial"/>
                <a:cs typeface="Arial"/>
              </a:rPr>
              <a:t>fascikle...</a:t>
            </a:r>
          </a:p>
        </p:txBody>
      </p:sp>
      <p:pic>
        <p:nvPicPr>
          <p:cNvPr id="4" name="Picture 3" descr="unname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/>
          <a:stretch/>
        </p:blipFill>
        <p:spPr>
          <a:xfrm>
            <a:off x="4851274" y="3632251"/>
            <a:ext cx="4292726" cy="3225749"/>
          </a:xfrm>
          <a:prstGeom prst="rect">
            <a:avLst/>
          </a:prstGeom>
        </p:spPr>
      </p:pic>
      <p:pic>
        <p:nvPicPr>
          <p:cNvPr id="7" name="Picture 6" descr="publication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r="8806"/>
          <a:stretch/>
        </p:blipFill>
        <p:spPr>
          <a:xfrm>
            <a:off x="78878" y="2782079"/>
            <a:ext cx="4595399" cy="1778296"/>
          </a:xfrm>
          <a:prstGeom prst="rect">
            <a:avLst/>
          </a:prstGeom>
        </p:spPr>
      </p:pic>
      <p:pic>
        <p:nvPicPr>
          <p:cNvPr id="8" name="Picture 7" descr="33068-700x70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5" b="26584"/>
          <a:stretch/>
        </p:blipFill>
        <p:spPr>
          <a:xfrm>
            <a:off x="0" y="4719707"/>
            <a:ext cx="4595399" cy="2138293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8686" y="25276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46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878" y="219363"/>
            <a:ext cx="90651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i="1" dirty="0" smtClean="0">
                <a:latin typeface="Arial"/>
                <a:cs typeface="Arial"/>
              </a:rPr>
              <a:t>Samolepivi papiri </a:t>
            </a:r>
            <a:r>
              <a:rPr lang="hr-HR" sz="1600" dirty="0" smtClean="0">
                <a:latin typeface="Arial"/>
                <a:cs typeface="Arial"/>
              </a:rPr>
              <a:t>/Muflon/ </a:t>
            </a:r>
            <a:r>
              <a:rPr lang="hr-HR" sz="1600" dirty="0">
                <a:latin typeface="Arial"/>
                <a:cs typeface="Arial"/>
              </a:rPr>
              <a:t>bezdrvni, mat, polusjajni i sjajni </a:t>
            </a:r>
            <a:r>
              <a:rPr lang="hr-HR" sz="1600" dirty="0" smtClean="0">
                <a:latin typeface="Arial"/>
                <a:cs typeface="Arial"/>
              </a:rPr>
              <a:t>papir, </a:t>
            </a:r>
            <a:r>
              <a:rPr lang="hr-HR" sz="1600" dirty="0">
                <a:latin typeface="Arial"/>
                <a:cs typeface="Arial"/>
              </a:rPr>
              <a:t>beli i </a:t>
            </a:r>
            <a:r>
              <a:rPr lang="hr-HR" sz="1600" dirty="0" smtClean="0">
                <a:latin typeface="Arial"/>
                <a:cs typeface="Arial"/>
              </a:rPr>
              <a:t>bojeni. Namena</a:t>
            </a:r>
            <a:r>
              <a:rPr lang="hr-HR" sz="1600" dirty="0">
                <a:latin typeface="Arial"/>
                <a:cs typeface="Arial"/>
              </a:rPr>
              <a:t>: </a:t>
            </a:r>
            <a:r>
              <a:rPr lang="hr-HR" sz="1600" dirty="0" smtClean="0">
                <a:latin typeface="Arial"/>
                <a:cs typeface="Arial"/>
              </a:rPr>
              <a:t>etikete </a:t>
            </a:r>
            <a:r>
              <a:rPr lang="hr-HR" sz="1600" dirty="0">
                <a:latin typeface="Arial"/>
                <a:cs typeface="Arial"/>
              </a:rPr>
              <a:t>i </a:t>
            </a:r>
            <a:r>
              <a:rPr lang="hr-HR" sz="1600" dirty="0" smtClean="0">
                <a:latin typeface="Arial"/>
                <a:cs typeface="Arial"/>
              </a:rPr>
              <a:t>nalepnice, informacione etikete.</a:t>
            </a:r>
          </a:p>
          <a:p>
            <a:r>
              <a:rPr lang="hr-HR" sz="1600" b="1" i="1" dirty="0" smtClean="0">
                <a:latin typeface="Arial"/>
                <a:cs typeface="Arial"/>
              </a:rPr>
              <a:t>Specijalni papiri i kartoni </a:t>
            </a:r>
            <a:r>
              <a:rPr lang="hr-HR" sz="1600" dirty="0" smtClean="0">
                <a:latin typeface="Arial"/>
                <a:cs typeface="Arial"/>
              </a:rPr>
              <a:t>- nepremezni </a:t>
            </a:r>
            <a:r>
              <a:rPr lang="hr-HR" sz="1600" dirty="0">
                <a:latin typeface="Arial"/>
                <a:cs typeface="Arial"/>
              </a:rPr>
              <a:t>specijalni papiri i kartoni </a:t>
            </a:r>
            <a:r>
              <a:rPr lang="hr-HR" sz="1600" dirty="0" smtClean="0">
                <a:latin typeface="Arial"/>
                <a:cs typeface="Arial"/>
              </a:rPr>
              <a:t>tipa, </a:t>
            </a:r>
            <a:r>
              <a:rPr lang="hr-HR" sz="1600" dirty="0">
                <a:latin typeface="Arial"/>
                <a:cs typeface="Arial"/>
              </a:rPr>
              <a:t>Fedrigoni, Fabriano, Munken. </a:t>
            </a:r>
            <a:r>
              <a:rPr lang="hr-HR" sz="1600" dirty="0" smtClean="0">
                <a:latin typeface="Arial"/>
                <a:cs typeface="Arial"/>
              </a:rPr>
              <a:t>Pogodni za </a:t>
            </a:r>
            <a:r>
              <a:rPr lang="hr-HR" sz="1600" dirty="0">
                <a:latin typeface="Arial"/>
                <a:cs typeface="Arial"/>
              </a:rPr>
              <a:t>offset i digitalnu štampu, Namena: </a:t>
            </a:r>
            <a:r>
              <a:rPr lang="hr-HR" sz="1600" dirty="0" smtClean="0">
                <a:latin typeface="Arial"/>
                <a:cs typeface="Arial"/>
              </a:rPr>
              <a:t>ambalaža, digitalna štampa, izdavaštvo i visoko zahtevno tržište </a:t>
            </a:r>
            <a:r>
              <a:rPr lang="hr-HR" sz="1600" dirty="0">
                <a:latin typeface="Arial"/>
                <a:cs typeface="Arial"/>
              </a:rPr>
              <a:t>poslovne </a:t>
            </a:r>
            <a:r>
              <a:rPr lang="hr-HR" sz="1600" dirty="0" smtClean="0">
                <a:latin typeface="Arial"/>
                <a:cs typeface="Arial"/>
              </a:rPr>
              <a:t>komunikacije, umetnička delatnost.</a:t>
            </a:r>
            <a:endParaRPr lang="hr-HR" sz="1600" dirty="0">
              <a:latin typeface="Arial"/>
              <a:cs typeface="Arial"/>
            </a:endParaRPr>
          </a:p>
          <a:p>
            <a:r>
              <a:rPr lang="hr-HR" sz="1600" b="1" i="1" dirty="0" smtClean="0">
                <a:latin typeface="Arial"/>
                <a:cs typeface="Arial"/>
              </a:rPr>
              <a:t>Hromo kartoni </a:t>
            </a:r>
            <a:r>
              <a:rPr lang="hr-HR" sz="1600" dirty="0" smtClean="0">
                <a:latin typeface="Arial"/>
                <a:cs typeface="Arial"/>
              </a:rPr>
              <a:t>- </a:t>
            </a:r>
            <a:r>
              <a:rPr lang="hr-HR" sz="1600" dirty="0">
                <a:latin typeface="Arial"/>
                <a:cs typeface="Arial"/>
              </a:rPr>
              <a:t>belo sivi bezdrvni </a:t>
            </a:r>
            <a:r>
              <a:rPr lang="hr-HR" sz="1600" dirty="0" smtClean="0">
                <a:latin typeface="Arial"/>
                <a:cs typeface="Arial"/>
              </a:rPr>
              <a:t>karton. Namena: </a:t>
            </a:r>
            <a:r>
              <a:rPr lang="hr-HR" sz="1600" dirty="0">
                <a:latin typeface="Arial"/>
                <a:cs typeface="Arial"/>
              </a:rPr>
              <a:t>ambalaža za prehrambene proizvode, kozmetiku, farmaceutske proizvode, sredstva za </a:t>
            </a:r>
            <a:r>
              <a:rPr lang="hr-HR" sz="1600" dirty="0" smtClean="0">
                <a:latin typeface="Arial"/>
                <a:cs typeface="Arial"/>
              </a:rPr>
              <a:t>higijenu...</a:t>
            </a:r>
          </a:p>
          <a:p>
            <a:r>
              <a:rPr lang="hr-HR" sz="1600" b="1" i="1" dirty="0" smtClean="0">
                <a:latin typeface="Arial"/>
                <a:cs typeface="Arial"/>
              </a:rPr>
              <a:t>Papiri za etikete </a:t>
            </a:r>
            <a:r>
              <a:rPr lang="hr-HR" sz="1600" dirty="0" smtClean="0">
                <a:latin typeface="Arial"/>
                <a:cs typeface="Arial"/>
              </a:rPr>
              <a:t>- </a:t>
            </a:r>
            <a:r>
              <a:rPr lang="hr-HR" sz="1600" dirty="0">
                <a:latin typeface="Arial"/>
                <a:cs typeface="Arial"/>
              </a:rPr>
              <a:t>Alkalni, jednostrano premazni, bezdrvni, vodo-</a:t>
            </a:r>
            <a:r>
              <a:rPr lang="hr-HR" sz="1600" dirty="0" smtClean="0">
                <a:latin typeface="Arial"/>
                <a:cs typeface="Arial"/>
              </a:rPr>
              <a:t>otporni papiri, izrazite </a:t>
            </a:r>
            <a:r>
              <a:rPr lang="hr-HR" sz="1600" dirty="0">
                <a:latin typeface="Arial"/>
                <a:cs typeface="Arial"/>
              </a:rPr>
              <a:t>beline, sjaja i </a:t>
            </a:r>
            <a:r>
              <a:rPr lang="hr-HR" sz="1600" dirty="0" smtClean="0">
                <a:latin typeface="Arial"/>
                <a:cs typeface="Arial"/>
              </a:rPr>
              <a:t>neprozirnosti, </a:t>
            </a:r>
            <a:r>
              <a:rPr lang="hr-HR" sz="1600" dirty="0">
                <a:latin typeface="Arial"/>
                <a:cs typeface="Arial"/>
              </a:rPr>
              <a:t>glatki i </a:t>
            </a:r>
            <a:r>
              <a:rPr lang="hr-HR" sz="1600" dirty="0" smtClean="0">
                <a:latin typeface="Arial"/>
                <a:cs typeface="Arial"/>
              </a:rPr>
              <a:t>pregovani. Namena</a:t>
            </a:r>
            <a:r>
              <a:rPr lang="hr-HR" sz="1600" dirty="0">
                <a:latin typeface="Arial"/>
                <a:cs typeface="Arial"/>
              </a:rPr>
              <a:t>: etikete za </a:t>
            </a:r>
            <a:r>
              <a:rPr lang="hr-HR" sz="1600" dirty="0" smtClean="0">
                <a:latin typeface="Arial"/>
                <a:cs typeface="Arial"/>
              </a:rPr>
              <a:t>ambalažu, razne flaše...</a:t>
            </a:r>
          </a:p>
        </p:txBody>
      </p:sp>
      <p:pic>
        <p:nvPicPr>
          <p:cNvPr id="9" name="Picture 8" descr="2136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21" y="3753597"/>
            <a:ext cx="4297080" cy="3104403"/>
          </a:xfrm>
          <a:prstGeom prst="rect">
            <a:avLst/>
          </a:prstGeom>
        </p:spPr>
      </p:pic>
      <p:pic>
        <p:nvPicPr>
          <p:cNvPr id="11" name="Picture 10" descr="arches_watercolor_paper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3597"/>
            <a:ext cx="4751145" cy="3104403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9314" y="27613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9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212" y="4241123"/>
            <a:ext cx="37546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1600" dirty="0" smtClean="0">
                <a:latin typeface="Arial"/>
                <a:cs typeface="Arial"/>
              </a:rPr>
              <a:t>Za izradu rasklopa složive ambalaže koriste sa takozvane štancne. To je ploča sa usađenim noževima po crtežu rasklopa. U novije vreme koristi se lasersko isecanje.</a:t>
            </a:r>
          </a:p>
          <a:p>
            <a:endParaRPr lang="sr-Latn-CS" sz="1600" dirty="0">
              <a:latin typeface="Arial"/>
              <a:cs typeface="Arial"/>
            </a:endParaRPr>
          </a:p>
          <a:p>
            <a:endParaRPr lang="sr-Latn-CS" sz="1600" dirty="0">
              <a:latin typeface="Arial"/>
              <a:cs typeface="Arial"/>
            </a:endParaRPr>
          </a:p>
          <a:p>
            <a:r>
              <a:rPr lang="sr-Latn-CS" sz="1600" dirty="0" smtClean="0">
                <a:latin typeface="Arial"/>
                <a:cs typeface="Arial"/>
              </a:rPr>
              <a:t>Ravna štancna,</a:t>
            </a:r>
          </a:p>
          <a:p>
            <a:r>
              <a:rPr lang="sr-Latn-CS" sz="1600" dirty="0" smtClean="0">
                <a:latin typeface="Arial"/>
                <a:cs typeface="Arial"/>
              </a:rPr>
              <a:t>isečen rasklop i </a:t>
            </a:r>
          </a:p>
          <a:p>
            <a:r>
              <a:rPr lang="sr-Latn-CS" sz="1600" dirty="0" smtClean="0">
                <a:latin typeface="Arial"/>
                <a:cs typeface="Arial"/>
              </a:rPr>
              <a:t>složena kutija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239"/>
          <a:stretch/>
        </p:blipFill>
        <p:spPr>
          <a:xfrm flipH="1">
            <a:off x="3896444" y="4105961"/>
            <a:ext cx="5173597" cy="2599058"/>
          </a:xfrm>
          <a:prstGeom prst="rect">
            <a:avLst/>
          </a:prstGeom>
        </p:spPr>
      </p:pic>
      <p:pic>
        <p:nvPicPr>
          <p:cNvPr id="2" name="Picture 1" descr="proizvodi_stanc_alati_00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0"/>
            <a:ext cx="4630282" cy="3797300"/>
          </a:xfrm>
          <a:prstGeom prst="rect">
            <a:avLst/>
          </a:prstGeom>
        </p:spPr>
      </p:pic>
      <p:pic>
        <p:nvPicPr>
          <p:cNvPr id="7" name="Picture 6" descr="slika1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61" y="0"/>
            <a:ext cx="4245640" cy="3941751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6286" y="58922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958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2"/>
          <a:stretch/>
        </p:blipFill>
        <p:spPr>
          <a:xfrm>
            <a:off x="0" y="680782"/>
            <a:ext cx="4266036" cy="3071869"/>
          </a:xfrm>
          <a:prstGeom prst="rect">
            <a:avLst/>
          </a:prstGeom>
        </p:spPr>
      </p:pic>
      <p:pic>
        <p:nvPicPr>
          <p:cNvPr id="8" name="Picture 7" descr="hqdefaul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6"/>
          <a:stretch/>
        </p:blipFill>
        <p:spPr>
          <a:xfrm>
            <a:off x="4703778" y="680782"/>
            <a:ext cx="4440222" cy="30718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725" y="165318"/>
            <a:ext cx="90606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1600" dirty="0" smtClean="0">
                <a:latin typeface="Arial"/>
                <a:cs typeface="Arial"/>
              </a:rPr>
              <a:t>Jednostavna štanc presa za ravne štancne            Digitalna </a:t>
            </a:r>
            <a:r>
              <a:rPr lang="sr-Latn-CS" sz="1600" dirty="0">
                <a:latin typeface="Arial"/>
                <a:cs typeface="Arial"/>
              </a:rPr>
              <a:t>roto štanc presa sa štampom </a:t>
            </a:r>
            <a:endParaRPr lang="en-US" sz="1600" dirty="0"/>
          </a:p>
          <a:p>
            <a:endParaRPr lang="sr-Latn-CS" dirty="0">
              <a:latin typeface="Arial"/>
              <a:cs typeface="Arial"/>
            </a:endParaRPr>
          </a:p>
        </p:txBody>
      </p:sp>
      <p:pic>
        <p:nvPicPr>
          <p:cNvPr id="11" name="Picture 10" descr="17b514eb49528151403b355f965f416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14330" r="10207" b="12189"/>
          <a:stretch/>
        </p:blipFill>
        <p:spPr>
          <a:xfrm>
            <a:off x="142715" y="3752651"/>
            <a:ext cx="4316701" cy="30080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64878" y="5950334"/>
            <a:ext cx="444022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Lasersko isecanje omogućava složene intervencije na papiru</a:t>
            </a:r>
            <a:endParaRPr lang="hr-HR" sz="1600" dirty="0">
              <a:latin typeface="Arial"/>
              <a:cs typeface="Arial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92300" y="59479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4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153" y="204854"/>
            <a:ext cx="712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1600" dirty="0" smtClean="0">
                <a:latin typeface="Arial"/>
                <a:cs typeface="Arial"/>
              </a:rPr>
              <a:t>Jezik </a:t>
            </a:r>
            <a:r>
              <a:rPr lang="sr-Latn-CS" sz="1600" dirty="0">
                <a:latin typeface="Arial"/>
                <a:cs typeface="Arial"/>
              </a:rPr>
              <a:t>grafike, </a:t>
            </a:r>
            <a:r>
              <a:rPr lang="sr-Latn-CS" sz="1600" dirty="0" smtClean="0">
                <a:latin typeface="Arial"/>
                <a:cs typeface="Arial"/>
              </a:rPr>
              <a:t>simbolički jak, otvoren </a:t>
            </a:r>
            <a:r>
              <a:rPr lang="sr-Latn-CS" sz="1600" dirty="0">
                <a:latin typeface="Arial"/>
                <a:cs typeface="Arial"/>
              </a:rPr>
              <a:t>za promene, </a:t>
            </a:r>
            <a:r>
              <a:rPr lang="sr-Latn-CS" sz="1600" dirty="0" smtClean="0">
                <a:latin typeface="Arial"/>
                <a:cs typeface="Arial"/>
              </a:rPr>
              <a:t>i kao moćno sredstvo </a:t>
            </a:r>
            <a:r>
              <a:rPr lang="sr-Latn-CS" sz="1600" dirty="0">
                <a:latin typeface="Arial"/>
                <a:cs typeface="Arial"/>
              </a:rPr>
              <a:t>komunikacije sa </a:t>
            </a:r>
            <a:r>
              <a:rPr lang="sr-Latn-CS" sz="1600" dirty="0" smtClean="0">
                <a:latin typeface="Arial"/>
                <a:cs typeface="Arial"/>
              </a:rPr>
              <a:t>svojim mogućnostima </a:t>
            </a:r>
            <a:r>
              <a:rPr lang="sr-Latn-CS" sz="1600" dirty="0">
                <a:latin typeface="Arial"/>
                <a:cs typeface="Arial"/>
              </a:rPr>
              <a:t>da </a:t>
            </a:r>
            <a:r>
              <a:rPr lang="sr-Latn-CS" sz="1600" dirty="0" smtClean="0">
                <a:latin typeface="Arial"/>
                <a:cs typeface="Arial"/>
              </a:rPr>
              <a:t>informiše</a:t>
            </a:r>
            <a:r>
              <a:rPr lang="sr-Latn-CS" sz="1600" dirty="0">
                <a:latin typeface="Arial"/>
                <a:cs typeface="Arial"/>
              </a:rPr>
              <a:t>, obrazuje </a:t>
            </a:r>
            <a:r>
              <a:rPr lang="sr-Latn-CS" sz="1600" dirty="0" smtClean="0">
                <a:latin typeface="Arial"/>
                <a:cs typeface="Arial"/>
              </a:rPr>
              <a:t>i </a:t>
            </a:r>
            <a:r>
              <a:rPr lang="sr-Latn-CS" sz="1600" dirty="0">
                <a:latin typeface="Arial"/>
                <a:cs typeface="Arial"/>
              </a:rPr>
              <a:t>zavede, </a:t>
            </a:r>
            <a:r>
              <a:rPr lang="sr-Latn-CS" sz="1600" dirty="0" smtClean="0">
                <a:latin typeface="Arial"/>
                <a:cs typeface="Arial"/>
              </a:rPr>
              <a:t>definiše </a:t>
            </a:r>
            <a:r>
              <a:rPr lang="sr-Latn-CS" sz="1600" dirty="0">
                <a:latin typeface="Arial"/>
                <a:cs typeface="Arial"/>
              </a:rPr>
              <a:t>savremenu vizuelnu kulturu </a:t>
            </a:r>
            <a:r>
              <a:rPr lang="sr-Latn-CS" sz="1600" dirty="0" smtClean="0">
                <a:latin typeface="Arial"/>
                <a:cs typeface="Arial"/>
              </a:rPr>
              <a:t>postavljajući </a:t>
            </a:r>
            <a:r>
              <a:rPr lang="sr-Latn-CS" sz="1600" dirty="0">
                <a:latin typeface="Arial"/>
                <a:cs typeface="Arial"/>
              </a:rPr>
              <a:t>okvire naših identiteta.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Picture 1" descr="logo-dizajn-type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183756"/>
            <a:ext cx="7010105" cy="5674244"/>
          </a:xfrm>
          <a:prstGeom prst="rect">
            <a:avLst/>
          </a:prstGeom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086" y="279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72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880" y="495749"/>
            <a:ext cx="42909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1600" dirty="0" smtClean="0">
                <a:latin typeface="Arial"/>
                <a:cs typeface="Arial"/>
              </a:rPr>
              <a:t>Kao </a:t>
            </a:r>
            <a:r>
              <a:rPr lang="sr-Latn-CS" sz="1600" dirty="0">
                <a:latin typeface="Arial"/>
                <a:cs typeface="Arial"/>
              </a:rPr>
              <a:t>direktan odgovor na promene koje se odigravaju u društvenim okvirima, potpomognute brzim razvojem tržišta, različitih medija i tehnologija, javlja se </a:t>
            </a:r>
            <a:r>
              <a:rPr lang="sr-Latn-CS" sz="1600" dirty="0" smtClean="0">
                <a:latin typeface="Arial"/>
                <a:cs typeface="Arial"/>
              </a:rPr>
              <a:t>velika potreba za </a:t>
            </a:r>
            <a:r>
              <a:rPr lang="sr-Latn-CS" sz="1600" dirty="0">
                <a:latin typeface="Arial"/>
                <a:cs typeface="Arial"/>
              </a:rPr>
              <a:t>printom</a:t>
            </a:r>
            <a:r>
              <a:rPr lang="sr-Latn-CS" sz="1600" i="1" dirty="0">
                <a:latin typeface="Arial"/>
                <a:cs typeface="Arial"/>
              </a:rPr>
              <a:t>.</a:t>
            </a:r>
            <a:r>
              <a:rPr lang="sr-Latn-CS" sz="1600" dirty="0">
                <a:latin typeface="Arial"/>
                <a:cs typeface="Arial"/>
              </a:rPr>
              <a:t> </a:t>
            </a:r>
            <a:r>
              <a:rPr lang="sr-Latn-CS" sz="1600" dirty="0" smtClean="0">
                <a:latin typeface="Arial"/>
                <a:cs typeface="Arial"/>
              </a:rPr>
              <a:t>To </a:t>
            </a:r>
            <a:r>
              <a:rPr lang="sr-Latn-CS" sz="1600" dirty="0">
                <a:latin typeface="Arial"/>
                <a:cs typeface="Arial"/>
              </a:rPr>
              <a:t>rezultira brojnim primerima grafika koje iz svoje standardne dvodimenzionalne površine sve više prodiru i učestvuju u realnom trodimenzionalnom prostoru, kreirajući nova </a:t>
            </a:r>
            <a:r>
              <a:rPr lang="sr-Latn-CS" sz="1600" dirty="0" smtClean="0">
                <a:latin typeface="Arial"/>
                <a:cs typeface="Arial"/>
              </a:rPr>
              <a:t>mesta i predstave.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4" name="Picture 3" descr="a323cec31a34bdeeae139f67457dd46063d404ac_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29" y="-1"/>
            <a:ext cx="4431772" cy="6858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2126" y="6383758"/>
            <a:ext cx="1788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latin typeface="Arial"/>
                <a:cs typeface="Arial"/>
              </a:rPr>
              <a:t>Prostorni plakat</a:t>
            </a:r>
            <a:endParaRPr lang="en-US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2973"/>
            <a:ext cx="9144001" cy="59450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4376" y="144751"/>
            <a:ext cx="5732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latin typeface="Arial"/>
                <a:cs typeface="Arial"/>
              </a:rPr>
              <a:t>3D </a:t>
            </a:r>
            <a:r>
              <a:rPr lang="hr-HR" dirty="0" smtClean="0">
                <a:latin typeface="Arial"/>
                <a:cs typeface="Arial"/>
              </a:rPr>
              <a:t>grafičko tipografski eksponat - skulptura u prostoru </a:t>
            </a: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1543" y="1001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2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019" y="268294"/>
            <a:ext cx="6008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latin typeface="Arial"/>
                <a:cs typeface="Arial"/>
              </a:rPr>
              <a:t>3D grafičko tipografski eksponat </a:t>
            </a:r>
            <a:r>
              <a:rPr lang="hr-HR" dirty="0" smtClean="0">
                <a:latin typeface="Arial"/>
                <a:cs typeface="Arial"/>
              </a:rPr>
              <a:t>- skulptura </a:t>
            </a:r>
            <a:r>
              <a:rPr lang="hr-HR" dirty="0">
                <a:latin typeface="Arial"/>
                <a:cs typeface="Arial"/>
              </a:rPr>
              <a:t>u prostoru </a:t>
            </a:r>
            <a:endParaRPr lang="en-US" dirty="0"/>
          </a:p>
        </p:txBody>
      </p:sp>
      <p:pic>
        <p:nvPicPr>
          <p:cNvPr id="4" name="Picture 3" descr="02graphic-byrom-tmagArtic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1133"/>
            <a:ext cx="9144001" cy="5796868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3829" y="1197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9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881" y="260070"/>
            <a:ext cx="7829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1600" dirty="0" smtClean="0">
                <a:latin typeface="Arial"/>
                <a:cs typeface="Arial"/>
              </a:rPr>
              <a:t>Novorealizovana mesta su </a:t>
            </a:r>
            <a:r>
              <a:rPr lang="sr-Latn-CS" sz="1600" dirty="0">
                <a:latin typeface="Arial"/>
                <a:cs typeface="Arial"/>
              </a:rPr>
              <a:t>pozicije u kojima se predstavljaju različite vizuelne reakcije i artikulacije kulturoloških referenci u odnosu na projekcije naših estetskih i etičkih stavova, često prevedene na nivo kreiranja potreba i želja. </a:t>
            </a:r>
            <a:endParaRPr lang="sr-Latn-CS" sz="1600" dirty="0" smtClean="0">
              <a:latin typeface="Arial"/>
              <a:cs typeface="Arial"/>
            </a:endParaRPr>
          </a:p>
        </p:txBody>
      </p:sp>
      <p:pic>
        <p:nvPicPr>
          <p:cNvPr id="4" name="Picture 3" descr="01aaca1d9d89c34ed927fb408ae3da122cf589d2_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0677"/>
            <a:ext cx="9144000" cy="5567323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3657" y="2600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0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9373" y="249510"/>
            <a:ext cx="8088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1600" dirty="0" smtClean="0">
                <a:latin typeface="Arial"/>
                <a:cs typeface="Arial"/>
              </a:rPr>
              <a:t>Na </a:t>
            </a:r>
            <a:r>
              <a:rPr lang="sr-Latn-CS" sz="1600" dirty="0">
                <a:latin typeface="Arial"/>
                <a:cs typeface="Arial"/>
              </a:rPr>
              <a:t>polju </a:t>
            </a:r>
            <a:r>
              <a:rPr lang="sr-Latn-CS" sz="1600" dirty="0" smtClean="0">
                <a:latin typeface="Arial"/>
                <a:cs typeface="Arial"/>
              </a:rPr>
              <a:t>dizajna ambalaže, </a:t>
            </a:r>
            <a:r>
              <a:rPr lang="sr-Latn-CS" sz="1600" dirty="0">
                <a:latin typeface="Arial"/>
                <a:cs typeface="Arial"/>
              </a:rPr>
              <a:t>grafika </a:t>
            </a:r>
            <a:r>
              <a:rPr lang="sr-Latn-CS" sz="1600" dirty="0" smtClean="0">
                <a:latin typeface="Arial"/>
                <a:cs typeface="Arial"/>
              </a:rPr>
              <a:t>nije </a:t>
            </a:r>
            <a:r>
              <a:rPr lang="sr-Latn-CS" sz="1600" dirty="0">
                <a:latin typeface="Arial"/>
                <a:cs typeface="Arial"/>
              </a:rPr>
              <a:t>samo oblikovana i nalepljena etiketa već direktan kreator karaktera </a:t>
            </a:r>
            <a:r>
              <a:rPr lang="sr-Latn-CS" sz="1600" dirty="0" smtClean="0">
                <a:latin typeface="Arial"/>
                <a:cs typeface="Arial"/>
              </a:rPr>
              <a:t>proizvoda </a:t>
            </a:r>
            <a:r>
              <a:rPr lang="sr-Latn-CS" sz="1600" dirty="0">
                <a:latin typeface="Arial"/>
                <a:cs typeface="Arial"/>
              </a:rPr>
              <a:t>koji </a:t>
            </a:r>
            <a:r>
              <a:rPr lang="sr-Latn-CS" sz="1600" dirty="0" smtClean="0">
                <a:latin typeface="Arial"/>
                <a:cs typeface="Arial"/>
              </a:rPr>
              <a:t>tako prevazilazi svoju </a:t>
            </a:r>
            <a:r>
              <a:rPr lang="sr-Latn-CS" sz="1600" dirty="0">
                <a:latin typeface="Arial"/>
                <a:cs typeface="Arial"/>
              </a:rPr>
              <a:t>osnovnu estetsku funkciju iznoseći različita simbolička </a:t>
            </a:r>
            <a:r>
              <a:rPr lang="sr-Latn-CS" sz="1600" dirty="0" smtClean="0">
                <a:latin typeface="Arial"/>
                <a:cs typeface="Arial"/>
              </a:rPr>
              <a:t>značenja i poruke.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0505"/>
            <a:ext cx="9144000" cy="5637495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2857" y="3374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67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879" y="267958"/>
            <a:ext cx="7723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1600" dirty="0" smtClean="0">
                <a:latin typeface="Arial"/>
                <a:cs typeface="Arial"/>
              </a:rPr>
              <a:t>Arhitektura i dizajn enterijera </a:t>
            </a:r>
            <a:r>
              <a:rPr lang="sr-Latn-CS" sz="1600" dirty="0">
                <a:latin typeface="Arial"/>
                <a:cs typeface="Arial"/>
              </a:rPr>
              <a:t>često </a:t>
            </a:r>
            <a:r>
              <a:rPr lang="sr-Latn-CS" sz="1600" dirty="0" smtClean="0">
                <a:latin typeface="Arial"/>
                <a:cs typeface="Arial"/>
              </a:rPr>
              <a:t>kreiraju </a:t>
            </a:r>
            <a:r>
              <a:rPr lang="sr-Latn-CS" sz="1600" dirty="0">
                <a:latin typeface="Arial"/>
                <a:cs typeface="Arial"/>
              </a:rPr>
              <a:t>svoje identitete </a:t>
            </a:r>
            <a:r>
              <a:rPr lang="sr-Latn-CS" sz="1600" dirty="0" smtClean="0">
                <a:latin typeface="Arial"/>
                <a:cs typeface="Arial"/>
              </a:rPr>
              <a:t>korišćenjem grafičkih elemenata, </a:t>
            </a:r>
            <a:r>
              <a:rPr lang="sr-Latn-CS" sz="1600" dirty="0">
                <a:latin typeface="Arial"/>
                <a:cs typeface="Arial"/>
              </a:rPr>
              <a:t>unikatnih grafika u vidu printova, signalizacija i digitalnih projekcija koje možemo da vidimo na primerima komercijalnih i poslovnih prostora kao i u muzejima i galerijama kroz dizajn izložbi.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38213"/>
            <a:ext cx="4487333" cy="3719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360" y="3189111"/>
            <a:ext cx="4456640" cy="3668889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8343" y="3447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8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9873</TotalTime>
  <Words>1288</Words>
  <Application>Microsoft Macintosh PowerPoint</Application>
  <PresentationFormat>On-screen Show (4:3)</PresentationFormat>
  <Paragraphs>74</Paragraphs>
  <Slides>27</Slides>
  <Notes>1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ГРАФИКА  недеља     наставна јединица  </dc:title>
  <dc:creator>Fortbra Brafot</dc:creator>
  <cp:lastModifiedBy>Fortbra Brafot</cp:lastModifiedBy>
  <cp:revision>258</cp:revision>
  <dcterms:created xsi:type="dcterms:W3CDTF">2016-02-22T09:15:01Z</dcterms:created>
  <dcterms:modified xsi:type="dcterms:W3CDTF">2020-08-28T09:02:01Z</dcterms:modified>
</cp:coreProperties>
</file>