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EF337A-3C57-44C8-AF1E-C806A2D1A608}"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D43DF-B3F5-4358-8DB8-FA63ADBF23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F337A-3C57-44C8-AF1E-C806A2D1A608}"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D43DF-B3F5-4358-8DB8-FA63ADBF23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F337A-3C57-44C8-AF1E-C806A2D1A608}"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D43DF-B3F5-4358-8DB8-FA63ADBF23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F337A-3C57-44C8-AF1E-C806A2D1A608}"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D43DF-B3F5-4358-8DB8-FA63ADBF23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EF337A-3C57-44C8-AF1E-C806A2D1A608}"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3D43DF-B3F5-4358-8DB8-FA63ADBF237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EF337A-3C57-44C8-AF1E-C806A2D1A608}"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D43DF-B3F5-4358-8DB8-FA63ADBF23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EF337A-3C57-44C8-AF1E-C806A2D1A608}" type="datetimeFigureOut">
              <a:rPr lang="en-US" smtClean="0"/>
              <a:t>3/23/2016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3D43DF-B3F5-4358-8DB8-FA63ADBF23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EF337A-3C57-44C8-AF1E-C806A2D1A608}" type="datetimeFigureOut">
              <a:rPr lang="en-US" smtClean="0"/>
              <a:t>3/23/2016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3D43DF-B3F5-4358-8DB8-FA63ADBF23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F337A-3C57-44C8-AF1E-C806A2D1A608}" type="datetimeFigureOut">
              <a:rPr lang="en-US" smtClean="0"/>
              <a:t>3/23/2016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3D43DF-B3F5-4358-8DB8-FA63ADBF23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F337A-3C57-44C8-AF1E-C806A2D1A608}"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D43DF-B3F5-4358-8DB8-FA63ADBF23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F337A-3C57-44C8-AF1E-C806A2D1A608}"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3D43DF-B3F5-4358-8DB8-FA63ADBF23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EF337A-3C57-44C8-AF1E-C806A2D1A608}" type="datetimeFigureOut">
              <a:rPr lang="en-US" smtClean="0"/>
              <a:t>3/23/2016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D43DF-B3F5-4358-8DB8-FA63ADBF23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Novinarska</a:t>
            </a:r>
            <a:r>
              <a:rPr lang="en-US" dirty="0" smtClean="0"/>
              <a:t> </a:t>
            </a:r>
            <a:r>
              <a:rPr lang="en-US" dirty="0" err="1" smtClean="0"/>
              <a:t>sloboda</a:t>
            </a:r>
            <a:r>
              <a:rPr lang="en-US" dirty="0" smtClean="0"/>
              <a:t> </a:t>
            </a:r>
            <a:r>
              <a:rPr lang="sr-Latn-RS" dirty="0" smtClean="0"/>
              <a:t>i</a:t>
            </a:r>
            <a:r>
              <a:rPr lang="en-US" dirty="0" smtClean="0"/>
              <a:t> </a:t>
            </a:r>
            <a:r>
              <a:rPr lang="en-US" dirty="0" err="1" smtClean="0"/>
              <a:t>ugro</a:t>
            </a:r>
            <a:r>
              <a:rPr lang="sr-Latn-RS" dirty="0" smtClean="0"/>
              <a:t>ženost novinarske profesije</a:t>
            </a:r>
            <a:endParaRPr lang="en-US" dirty="0"/>
          </a:p>
        </p:txBody>
      </p:sp>
      <p:sp>
        <p:nvSpPr>
          <p:cNvPr id="3" name="Subtitle 2"/>
          <p:cNvSpPr>
            <a:spLocks noGrp="1"/>
          </p:cNvSpPr>
          <p:nvPr>
            <p:ph type="subTitle" idx="1"/>
          </p:nvPr>
        </p:nvSpPr>
        <p:spPr/>
        <p:txBody>
          <a:bodyPr/>
          <a:lstStyle/>
          <a:p>
            <a:r>
              <a:rPr lang="sr-Latn-RS" dirty="0" smtClean="0"/>
              <a:t>Prof. dr Vesna Baltezarević</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400" dirty="0" err="1">
                <a:latin typeface="Times New Roman" pitchFamily="18" charset="0"/>
                <a:cs typeface="Times New Roman" pitchFamily="18" charset="0"/>
              </a:rPr>
              <a:t>Zagušenje</a:t>
            </a:r>
            <a:r>
              <a:rPr lang="sr-Latn-CS" sz="1400" dirty="0">
                <a:latin typeface="Times New Roman" pitchFamily="18" charset="0"/>
                <a:cs typeface="Times New Roman" pitchFamily="18" charset="0"/>
              </a:rPr>
              <a:t> informacijama, od kojih je bar tri četvrtine potpuno nevažno za život prosečnog čoveka, a dobar deo njih i netačan ili tendenciozno plasiran, nameće potrebu da se medijima pristupa opreznije nego ikad. Mediji su očigledno link koji različitim elitama omogućava prodor u svest javnosti sa namerom da upravljaju njenim doživljajem realnosti.</a:t>
            </a:r>
            <a:endParaRPr lang="en-US" sz="1400" dirty="0">
              <a:latin typeface="Times New Roman" pitchFamily="18" charset="0"/>
              <a:cs typeface="Times New Roman" pitchFamily="18" charset="0"/>
            </a:endParaRPr>
          </a:p>
        </p:txBody>
      </p:sp>
      <p:pic>
        <p:nvPicPr>
          <p:cNvPr id="9218" name="Picture 2" descr="C:\Users\lenovo\Desktop\audience-061715.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400" dirty="0">
                <a:latin typeface="Times New Roman" pitchFamily="18" charset="0"/>
                <a:cs typeface="Times New Roman" pitchFamily="18" charset="0"/>
              </a:rPr>
              <a:t>Masovno društvo, umorno od svih problema s kojima se svakodnevno suočava, želi zabavu i „lake” sadržaje koje su mediji uvek spremni da mu ponude, samo da pripadnici društva što lakše „progutaju” tendenciozno plasirane sadržaje.</a:t>
            </a:r>
            <a:endParaRPr lang="en-US" sz="1400" dirty="0">
              <a:latin typeface="Times New Roman" pitchFamily="18" charset="0"/>
              <a:cs typeface="Times New Roman" pitchFamily="18" charset="0"/>
            </a:endParaRPr>
          </a:p>
        </p:txBody>
      </p:sp>
      <p:pic>
        <p:nvPicPr>
          <p:cNvPr id="10242" name="Picture 2" descr="C:\Users\lenovo\Desktop\239x360xKnow-Your-Audience.jpg.pagespeed.ic.h21IjBPYzC.jpg"/>
          <p:cNvPicPr>
            <a:picLocks noGrp="1" noChangeAspect="1" noChangeArrowheads="1"/>
          </p:cNvPicPr>
          <p:nvPr>
            <p:ph idx="1"/>
          </p:nvPr>
        </p:nvPicPr>
        <p:blipFill>
          <a:blip r:embed="rId2" cstate="print"/>
          <a:srcRect/>
          <a:stretch>
            <a:fillRect/>
          </a:stretch>
        </p:blipFill>
        <p:spPr bwMode="auto">
          <a:xfrm>
            <a:off x="3064854" y="1600200"/>
            <a:ext cx="3014291"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400" i="1" dirty="0">
                <a:latin typeface="Times New Roman" pitchFamily="18" charset="0"/>
                <a:cs typeface="Times New Roman" pitchFamily="18" charset="0"/>
              </a:rPr>
              <a:t>Novinarstvo je lepa profesija pod uslovom da se na vreme napusti“ .</a:t>
            </a: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r>
              <a:rPr lang="sr-Latn-CS" sz="1400" i="1" dirty="0">
                <a:latin typeface="Times New Roman" pitchFamily="18" charset="0"/>
                <a:cs typeface="Times New Roman" pitchFamily="18" charset="0"/>
              </a:rPr>
              <a:t>						</a:t>
            </a:r>
            <a:r>
              <a:rPr lang="sr-Latn-CS" sz="1400" i="1" dirty="0" err="1">
                <a:latin typeface="Times New Roman" pitchFamily="18" charset="0"/>
                <a:cs typeface="Times New Roman" pitchFamily="18" charset="0"/>
              </a:rPr>
              <a:t>Vinston</a:t>
            </a:r>
            <a:r>
              <a:rPr lang="sr-Latn-CS" sz="1400" i="1" dirty="0">
                <a:latin typeface="Times New Roman" pitchFamily="18" charset="0"/>
                <a:cs typeface="Times New Roman" pitchFamily="18" charset="0"/>
              </a:rPr>
              <a:t> Čerčil.</a:t>
            </a: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p:txBody>
      </p:sp>
      <p:pic>
        <p:nvPicPr>
          <p:cNvPr id="11266" name="Picture 2" descr="C:\Users\lenovo\Desktop\Reigniting-your-Social-Media-Audience_055-1.jpg"/>
          <p:cNvPicPr>
            <a:picLocks noGrp="1" noChangeAspect="1" noChangeArrowheads="1"/>
          </p:cNvPicPr>
          <p:nvPr>
            <p:ph idx="1"/>
          </p:nvPr>
        </p:nvPicPr>
        <p:blipFill>
          <a:blip r:embed="rId2" cstate="print"/>
          <a:srcRect/>
          <a:stretch>
            <a:fillRect/>
          </a:stretch>
        </p:blipFill>
        <p:spPr bwMode="auto">
          <a:xfrm>
            <a:off x="1643062" y="1915319"/>
            <a:ext cx="5857875" cy="3895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400" dirty="0">
                <a:latin typeface="Times New Roman" pitchFamily="18" charset="0"/>
                <a:cs typeface="Times New Roman" pitchFamily="18" charset="0"/>
              </a:rPr>
              <a:t>Stepen razvijenosti demokratije neke nacije može se meriti bezbednošću i sigurnošću njenih novinara. U demokratskom društvu u centru sistema je čovek. Tako bi trebalo da bude.</a:t>
            </a:r>
            <a:endParaRPr lang="en-US" sz="1400" dirty="0">
              <a:latin typeface="Times New Roman" pitchFamily="18" charset="0"/>
              <a:cs typeface="Times New Roman" pitchFamily="18" charset="0"/>
            </a:endParaRPr>
          </a:p>
        </p:txBody>
      </p:sp>
      <p:pic>
        <p:nvPicPr>
          <p:cNvPr id="12290" name="Picture 2" descr="C:\Users\lenovo\Desktop\CbGAOEnXIAAKL1R.jpg"/>
          <p:cNvPicPr>
            <a:picLocks noGrp="1" noChangeAspect="1" noChangeArrowheads="1"/>
          </p:cNvPicPr>
          <p:nvPr>
            <p:ph idx="1"/>
          </p:nvPr>
        </p:nvPicPr>
        <p:blipFill>
          <a:blip r:embed="rId2" cstate="print"/>
          <a:srcRect/>
          <a:stretch>
            <a:fillRect/>
          </a:stretch>
        </p:blipFill>
        <p:spPr bwMode="auto">
          <a:xfrm>
            <a:off x="2141063" y="1600200"/>
            <a:ext cx="4861874"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400" dirty="0">
                <a:latin typeface="Times New Roman" pitchFamily="18" charset="0"/>
                <a:cs typeface="Times New Roman" pitchFamily="18" charset="0"/>
              </a:rPr>
              <a:t>Značaj medijskog dometa je u tome što mediji obezbeđuju informacije koje nisu dostupne u interpersonalnoj komunikaciji. Međutim, celokupna istorija zakonskog regulisanja medija svodila se na pokušaj kontrolisanja medija od strane države. Mediji se uvek nalaze između javnosti i države i od njih se očekuje da imaju kontrolnu funkciju.</a:t>
            </a:r>
            <a:endParaRPr lang="en-US" sz="1400" dirty="0">
              <a:latin typeface="Times New Roman" pitchFamily="18" charset="0"/>
              <a:cs typeface="Times New Roman" pitchFamily="18" charset="0"/>
            </a:endParaRPr>
          </a:p>
        </p:txBody>
      </p:sp>
      <p:pic>
        <p:nvPicPr>
          <p:cNvPr id="13314" name="Picture 2" descr="C:\Users\lenovo\Desktop\9ed0ddc3-8a43-4c9b-81ec-90faca96ba7e.jpg"/>
          <p:cNvPicPr>
            <a:picLocks noGrp="1" noChangeAspect="1" noChangeArrowheads="1"/>
          </p:cNvPicPr>
          <p:nvPr>
            <p:ph idx="1"/>
          </p:nvPr>
        </p:nvPicPr>
        <p:blipFill>
          <a:blip r:embed="rId2" cstate="print"/>
          <a:srcRect/>
          <a:stretch>
            <a:fillRect/>
          </a:stretch>
        </p:blipFill>
        <p:spPr bwMode="auto">
          <a:xfrm>
            <a:off x="457200" y="1759374"/>
            <a:ext cx="8229600" cy="4207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400" i="1" dirty="0">
                <a:latin typeface="Times New Roman" pitchFamily="18" charset="0"/>
                <a:cs typeface="Times New Roman" pitchFamily="18" charset="0"/>
              </a:rPr>
              <a:t>„Termin istraživačko novinarstvo je sam po sebi pleonazam, </a:t>
            </a: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r>
              <a:rPr lang="sr-Latn-CS" sz="1400" i="1" dirty="0">
                <a:latin typeface="Times New Roman" pitchFamily="18" charset="0"/>
                <a:cs typeface="Times New Roman" pitchFamily="18" charset="0"/>
              </a:rPr>
              <a:t>jer nema novinarstva bez istraživanja“. </a:t>
            </a: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r>
              <a:rPr lang="sr-Latn-CS" sz="1400" i="1" dirty="0">
                <a:latin typeface="Times New Roman" pitchFamily="18" charset="0"/>
                <a:cs typeface="Times New Roman" pitchFamily="18" charset="0"/>
              </a:rPr>
              <a:t>Rus Mol</a:t>
            </a: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p:txBody>
      </p:sp>
      <p:pic>
        <p:nvPicPr>
          <p:cNvPr id="14338" name="Picture 2" descr="C:\Users\lenovo\Desktop\2000.jpg"/>
          <p:cNvPicPr>
            <a:picLocks noGrp="1" noChangeAspect="1" noChangeArrowheads="1"/>
          </p:cNvPicPr>
          <p:nvPr>
            <p:ph idx="1"/>
          </p:nvPr>
        </p:nvPicPr>
        <p:blipFill>
          <a:blip r:embed="rId2" cstate="print"/>
          <a:srcRect/>
          <a:stretch>
            <a:fillRect/>
          </a:stretch>
        </p:blipFill>
        <p:spPr bwMode="auto">
          <a:xfrm>
            <a:off x="800364" y="1600200"/>
            <a:ext cx="7543272"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400" dirty="0">
                <a:latin typeface="Times New Roman" pitchFamily="18" charset="0"/>
                <a:cs typeface="Times New Roman" pitchFamily="18" charset="0"/>
              </a:rPr>
              <a:t>Komitet Ujedinjenih nacija za zaštitu novinara je u svom godišnjem izveštaju ocenio da je tokom 2013. položaj pripadnika te profesije bio veoma loš u mnogim zemljama i da je povećan broj ubistava i zatvaranja novinara</a:t>
            </a:r>
            <a:r>
              <a:rPr lang="sr-Latn-CS" sz="1400" dirty="0" smtClean="0">
                <a:latin typeface="Times New Roman" pitchFamily="18" charset="0"/>
                <a:cs typeface="Times New Roman" pitchFamily="18" charset="0"/>
              </a:rPr>
              <a:t>.</a:t>
            </a:r>
            <a:r>
              <a:rPr lang="sr-Latn-CS" sz="1400" dirty="0"/>
              <a:t> </a:t>
            </a:r>
            <a:r>
              <a:rPr lang="sr-Latn-CS" sz="1400" dirty="0" smtClean="0"/>
              <a:t/>
            </a:r>
            <a:br>
              <a:rPr lang="sr-Latn-CS" sz="1400" dirty="0" smtClean="0"/>
            </a:br>
            <a:r>
              <a:rPr lang="sr-Latn-CS" sz="1400" dirty="0" smtClean="0"/>
              <a:t>U </a:t>
            </a:r>
            <a:r>
              <a:rPr lang="sr-Latn-CS" sz="1400" dirty="0"/>
              <a:t>2013. god. zatvoreno je dve stotine jedanaest novinara i sedamdeset je </a:t>
            </a:r>
            <a:r>
              <a:rPr lang="sr-Latn-CS" sz="1400" dirty="0" smtClean="0"/>
              <a:t>ubijeno.</a:t>
            </a:r>
            <a:r>
              <a:rPr lang="sr-Latn-CS" sz="1400" dirty="0"/>
              <a:t> Sirija je u 2013. bila najopasnije mesto za rad novinara, Turska je uhapsila najveći broj </a:t>
            </a:r>
            <a:r>
              <a:rPr lang="sr-Latn-CS" sz="1400" dirty="0" smtClean="0"/>
              <a:t>novinara</a:t>
            </a:r>
            <a:r>
              <a:rPr lang="sr-Latn-CS" sz="1400" dirty="0"/>
              <a:t>.</a:t>
            </a:r>
            <a:endParaRPr lang="en-US" sz="1400" dirty="0">
              <a:latin typeface="Times New Roman" pitchFamily="18" charset="0"/>
              <a:cs typeface="Times New Roman" pitchFamily="18" charset="0"/>
            </a:endParaRPr>
          </a:p>
        </p:txBody>
      </p:sp>
      <p:pic>
        <p:nvPicPr>
          <p:cNvPr id="15362" name="Picture 2" descr="C:\Users\lenovo\Desktop\6.jpg"/>
          <p:cNvPicPr>
            <a:picLocks noGrp="1" noChangeAspect="1" noChangeArrowheads="1"/>
          </p:cNvPicPr>
          <p:nvPr>
            <p:ph idx="1"/>
          </p:nvPr>
        </p:nvPicPr>
        <p:blipFill>
          <a:blip r:embed="rId2" cstate="print"/>
          <a:srcRect/>
          <a:stretch>
            <a:fillRect/>
          </a:stretch>
        </p:blipFill>
        <p:spPr bwMode="auto">
          <a:xfrm>
            <a:off x="1524000" y="1829594"/>
            <a:ext cx="6096000" cy="4067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400" dirty="0">
                <a:latin typeface="Times New Roman" pitchFamily="18" charset="0"/>
                <a:cs typeface="Times New Roman" pitchFamily="18" charset="0"/>
              </a:rPr>
              <a:t>U svetu je 2014. godine ubijeno šezdeset šest novinara, što je manje nego 2013, ali se povećao broj otmica novinara, podaci su međunarodne organizacije za zaštitu novinara Reporteri bez granica (RSF). Prema tim podacima tokom 2014. godine u svetu je oteto sto devetnaest novinara, a četrdeset ih je još u zatvorima. U svetu je od 2005. ubijeno sedamsto dvadeset novinara.</a:t>
            </a:r>
            <a:endParaRPr lang="en-US" sz="1400" dirty="0">
              <a:latin typeface="Times New Roman" pitchFamily="18" charset="0"/>
              <a:cs typeface="Times New Roman" pitchFamily="18" charset="0"/>
            </a:endParaRPr>
          </a:p>
        </p:txBody>
      </p:sp>
      <p:pic>
        <p:nvPicPr>
          <p:cNvPr id="16387" name="Picture 3" descr="C:\Users\lenovo\Desktop\BcwFNCpIIAIkHaK.jpg"/>
          <p:cNvPicPr>
            <a:picLocks noGrp="1" noChangeAspect="1" noChangeArrowheads="1"/>
          </p:cNvPicPr>
          <p:nvPr>
            <p:ph idx="1"/>
          </p:nvPr>
        </p:nvPicPr>
        <p:blipFill>
          <a:blip r:embed="rId2" cstate="print"/>
          <a:srcRect/>
          <a:stretch>
            <a:fillRect/>
          </a:stretch>
        </p:blipFill>
        <p:spPr bwMode="auto">
          <a:xfrm>
            <a:off x="1714500" y="2434431"/>
            <a:ext cx="57150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400" dirty="0">
                <a:latin typeface="Times New Roman" pitchFamily="18" charset="0"/>
                <a:cs typeface="Times New Roman" pitchFamily="18" charset="0"/>
              </a:rPr>
              <a:t>Stepen poverenja bi trebalo da se zasniva na analizi načela istinitosti, jer je istina osnovni etički standard novinarske profesije. Princip istine, obuhvata tri povezana koncepta: tačnost; razumljivost i </a:t>
            </a:r>
            <a:r>
              <a:rPr lang="sr-Latn-CS" sz="1400" dirty="0" err="1">
                <a:latin typeface="Times New Roman" pitchFamily="18" charset="0"/>
                <a:cs typeface="Times New Roman" pitchFamily="18" charset="0"/>
              </a:rPr>
              <a:t>uvravnoteženost</a:t>
            </a:r>
            <a:r>
              <a:rPr lang="sr-Latn-CS" sz="1400" dirty="0">
                <a:latin typeface="Times New Roman" pitchFamily="18" charset="0"/>
                <a:cs typeface="Times New Roman" pitchFamily="18" charset="0"/>
              </a:rPr>
              <a:t> informacija namenjenih javnosti. </a:t>
            </a: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p:txBody>
      </p:sp>
      <p:pic>
        <p:nvPicPr>
          <p:cNvPr id="17410" name="Picture 2" descr="C:\Users\lenovo\Desktop\from-good-to-epic-the-principles-of-journalism-applied-to-content-marketing-9-638.jpg"/>
          <p:cNvPicPr>
            <a:picLocks noGrp="1" noChangeAspect="1" noChangeArrowheads="1"/>
          </p:cNvPicPr>
          <p:nvPr>
            <p:ph idx="1"/>
          </p:nvPr>
        </p:nvPicPr>
        <p:blipFill>
          <a:blip r:embed="rId2" cstate="print"/>
          <a:srcRect/>
          <a:stretch>
            <a:fillRect/>
          </a:stretch>
        </p:blipFill>
        <p:spPr bwMode="auto">
          <a:xfrm>
            <a:off x="1557841" y="1600200"/>
            <a:ext cx="6028318" cy="45259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400" dirty="0">
                <a:latin typeface="Times New Roman" pitchFamily="18" charset="0"/>
                <a:cs typeface="Times New Roman" pitchFamily="18" charset="0"/>
              </a:rPr>
              <a:t>U praksi medijski pristup izveštavanju zavisi od položaja medija i sposobnosti novinara da odgovore profesionalnim zahtevima novinarske struke.</a:t>
            </a:r>
            <a:endParaRPr lang="en-US" sz="1400" dirty="0">
              <a:latin typeface="Times New Roman" pitchFamily="18" charset="0"/>
              <a:cs typeface="Times New Roman" pitchFamily="18" charset="0"/>
            </a:endParaRPr>
          </a:p>
        </p:txBody>
      </p:sp>
      <p:pic>
        <p:nvPicPr>
          <p:cNvPr id="18434" name="Picture 2" descr="C:\Users\lenovo\Desktop\PhotoJ.jpg"/>
          <p:cNvPicPr>
            <a:picLocks noGrp="1" noChangeAspect="1" noChangeArrowheads="1"/>
          </p:cNvPicPr>
          <p:nvPr>
            <p:ph idx="1"/>
          </p:nvPr>
        </p:nvPicPr>
        <p:blipFill>
          <a:blip r:embed="rId2" cstate="print"/>
          <a:srcRect/>
          <a:stretch>
            <a:fillRect/>
          </a:stretch>
        </p:blipFill>
        <p:spPr bwMode="auto">
          <a:xfrm>
            <a:off x="1161541" y="1600200"/>
            <a:ext cx="6820918" cy="45259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sz="1600" dirty="0">
                <a:latin typeface="Times New Roman" pitchFamily="18" charset="0"/>
                <a:cs typeface="Times New Roman" pitchFamily="18" charset="0"/>
              </a:rPr>
              <a:t>Slobode medija nema bez odgovornosti. Mediji koji prihvataju pritiske istovremeno se odriču svoje slobode jer ulaze u začaran krug dirigovanog kreiranja „stvarnosti” prema zahtevima skrivenih centara moći koji imaju kontrolu nad sredstvima masovnog komuniciranja i povlašćen pristup informacijama</a:t>
            </a:r>
            <a:r>
              <a:rPr lang="sr-Latn-CS" dirty="0"/>
              <a:t>.</a:t>
            </a:r>
            <a:endParaRPr lang="en-US" dirty="0"/>
          </a:p>
        </p:txBody>
      </p:sp>
      <p:pic>
        <p:nvPicPr>
          <p:cNvPr id="1026" name="Picture 2" descr="C:\Users\lenovo\Desktop\thesunzi6.jpg"/>
          <p:cNvPicPr>
            <a:picLocks noGrp="1" noChangeAspect="1" noChangeArrowheads="1"/>
          </p:cNvPicPr>
          <p:nvPr>
            <p:ph idx="1"/>
          </p:nvPr>
        </p:nvPicPr>
        <p:blipFill>
          <a:blip r:embed="rId2" cstate="print"/>
          <a:srcRect/>
          <a:stretch>
            <a:fillRect/>
          </a:stretch>
        </p:blipFill>
        <p:spPr bwMode="auto">
          <a:xfrm>
            <a:off x="2810925" y="1600200"/>
            <a:ext cx="3522150"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Latn-CS" sz="1400" dirty="0">
                <a:latin typeface="Times New Roman" pitchFamily="18" charset="0"/>
                <a:cs typeface="Times New Roman" pitchFamily="18" charset="0"/>
              </a:rPr>
              <a:t>Novinari su samo deo slagalice koju pomeraju centri moći. Suočeni sa problemima sa kojima je suočena i njihova publika, lako skliznu u oblast „rada po diktatu“ i naručene „istine“. Koliko je među njima onih koji spremni da se suprotstave ovim pritiscima i da se bore za svoju profesiju i za istinu, ostaje kao još uvek nerešena dilema.</a:t>
            </a: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p:txBody>
      </p:sp>
      <p:pic>
        <p:nvPicPr>
          <p:cNvPr id="19458" name="Picture 2" descr="C:\Users\lenovo\Desktop\kevintheteenmeme.png"/>
          <p:cNvPicPr>
            <a:picLocks noGrp="1" noChangeAspect="1" noChangeArrowheads="1"/>
          </p:cNvPicPr>
          <p:nvPr>
            <p:ph idx="1"/>
          </p:nvPr>
        </p:nvPicPr>
        <p:blipFill>
          <a:blip r:embed="rId2" cstate="print"/>
          <a:srcRect/>
          <a:stretch>
            <a:fillRect/>
          </a:stretch>
        </p:blipFill>
        <p:spPr bwMode="auto">
          <a:xfrm>
            <a:off x="2366654" y="2486627"/>
            <a:ext cx="4410691" cy="27531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400" dirty="0">
                <a:latin typeface="Times New Roman" pitchFamily="18" charset="0"/>
                <a:cs typeface="Times New Roman" pitchFamily="18" charset="0"/>
              </a:rPr>
              <a:t>U okolnostima kada novinarska struka može da ih odvede u zatvor, ili još gore, kada rizikuju život, novinari se okreću konformizmu i dopuštaju da se klate na daskama istine dok konce drvenih lutaka pokreću oni koji tu istinu definišu. U sopstvenom interesu, ne u interesu javnosti.</a:t>
            </a: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p:txBody>
      </p:sp>
      <p:pic>
        <p:nvPicPr>
          <p:cNvPr id="20482" name="Picture 2" descr="C:\Users\lenovo\Desktop\Was-9-11-Truth-The-Real-Reason-3-Journalists-Killed-Brian-Williams-Fired.jpg"/>
          <p:cNvPicPr>
            <a:picLocks noGrp="1" noChangeAspect="1" noChangeArrowheads="1"/>
          </p:cNvPicPr>
          <p:nvPr>
            <p:ph idx="1"/>
          </p:nvPr>
        </p:nvPicPr>
        <p:blipFill>
          <a:blip r:embed="rId2" cstate="print"/>
          <a:srcRect/>
          <a:stretch>
            <a:fillRect/>
          </a:stretch>
        </p:blipFill>
        <p:spPr bwMode="auto">
          <a:xfrm>
            <a:off x="889000" y="1640681"/>
            <a:ext cx="7366000" cy="444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400" dirty="0">
                <a:latin typeface="Times New Roman" pitchFamily="18" charset="0"/>
                <a:cs typeface="Times New Roman" pitchFamily="18" charset="0"/>
              </a:rPr>
              <a:t>Uslov i za građane i za medije je isti: ako žele da postanu pokretači promena, moraju da budu odgovorni i da se neprestano dograđuju i razvijaju.</a:t>
            </a: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endParaRPr lang="en-US" sz="1400" dirty="0">
              <a:latin typeface="Times New Roman" pitchFamily="18" charset="0"/>
              <a:cs typeface="Times New Roman" pitchFamily="18" charset="0"/>
            </a:endParaRPr>
          </a:p>
        </p:txBody>
      </p:sp>
      <p:pic>
        <p:nvPicPr>
          <p:cNvPr id="21506" name="Picture 2" descr="C:\Users\lenovo\Desktop\6a00d83452ceb069e201b8d1732fc9970c.jpg"/>
          <p:cNvPicPr>
            <a:picLocks noGrp="1" noChangeAspect="1" noChangeArrowheads="1"/>
          </p:cNvPicPr>
          <p:nvPr>
            <p:ph idx="1"/>
          </p:nvPr>
        </p:nvPicPr>
        <p:blipFill>
          <a:blip r:embed="rId2" cstate="print"/>
          <a:srcRect/>
          <a:stretch>
            <a:fillRect/>
          </a:stretch>
        </p:blipFill>
        <p:spPr bwMode="auto">
          <a:xfrm>
            <a:off x="3048000" y="2339181"/>
            <a:ext cx="3048000" cy="3048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400" dirty="0">
                <a:latin typeface="Times New Roman" pitchFamily="18" charset="0"/>
                <a:cs typeface="Times New Roman" pitchFamily="18" charset="0"/>
              </a:rPr>
              <a:t>Medijska sveprisutnost je omogućila da mediji postanu integralni deo društvenog i individualnog života. Savremeni čovek sigurno ne želi da neko kome je omogućio značajan prostor u svom postojanju manipuliše njegovom slobodom i njegovim pravom na istinu.</a:t>
            </a:r>
            <a:endParaRPr lang="en-US" sz="1400" dirty="0">
              <a:latin typeface="Times New Roman" pitchFamily="18" charset="0"/>
              <a:cs typeface="Times New Roman" pitchFamily="18" charset="0"/>
            </a:endParaRPr>
          </a:p>
        </p:txBody>
      </p:sp>
      <p:pic>
        <p:nvPicPr>
          <p:cNvPr id="2050" name="Picture 2" descr="C:\Users\lenovo\Desktop\facebook-695108_1280.jpg"/>
          <p:cNvPicPr>
            <a:picLocks noGrp="1" noChangeAspect="1" noChangeArrowheads="1"/>
          </p:cNvPicPr>
          <p:nvPr>
            <p:ph idx="1"/>
          </p:nvPr>
        </p:nvPicPr>
        <p:blipFill>
          <a:blip r:embed="rId2" cstate="print"/>
          <a:srcRect/>
          <a:stretch>
            <a:fillRect/>
          </a:stretch>
        </p:blipFill>
        <p:spPr bwMode="auto">
          <a:xfrm>
            <a:off x="978183" y="1600200"/>
            <a:ext cx="7187634"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sz="1600" dirty="0">
                <a:latin typeface="Times New Roman" pitchFamily="18" charset="0"/>
                <a:cs typeface="Times New Roman" pitchFamily="18" charset="0"/>
              </a:rPr>
              <a:t>Pitanje uticaja na medije zapravo se svodi na pitanje o tome ko je vlasnik medija. Sve što se unutar medija dešava zapravo je igra vlasti i medija. Naravno, uvek je pogubna po medije. Mediji su u rukama vladajuće elite i pod uticajem vlasti i ne bave se onim temama koje nisu zanimljive vladajućoj eliti. </a:t>
            </a:r>
            <a:r>
              <a:rPr lang="en-US" dirty="0"/>
              <a:t/>
            </a:r>
            <a:br>
              <a:rPr lang="en-US" dirty="0"/>
            </a:br>
            <a:endParaRPr lang="en-US" dirty="0"/>
          </a:p>
        </p:txBody>
      </p:sp>
      <p:pic>
        <p:nvPicPr>
          <p:cNvPr id="3074" name="Picture 2" descr="C:\Users\lenovo\Desktop\Trump-of-Herbalism-72dpi.jpg"/>
          <p:cNvPicPr>
            <a:picLocks noGrp="1" noChangeAspect="1" noChangeArrowheads="1"/>
          </p:cNvPicPr>
          <p:nvPr>
            <p:ph idx="1"/>
          </p:nvPr>
        </p:nvPicPr>
        <p:blipFill>
          <a:blip r:embed="rId2" cstate="print"/>
          <a:srcRect/>
          <a:stretch>
            <a:fillRect/>
          </a:stretch>
        </p:blipFill>
        <p:spPr bwMode="auto">
          <a:xfrm>
            <a:off x="1848669" y="1600200"/>
            <a:ext cx="5446662" cy="45259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400" dirty="0">
                <a:latin typeface="Times New Roman" pitchFamily="18" charset="0"/>
                <a:cs typeface="Times New Roman" pitchFamily="18" charset="0"/>
              </a:rPr>
              <a:t>Međutim, ne radi se samo o slobodi medija. Šta je sa slobodom publike? Obmanjujući auditorijum, mediji skreću pažnju sa stvarnih društvenih problema, pri čemu ne nameću finalne zaključke, ali navode publiku na diskusiju sa unapred poznatim ishodom.</a:t>
            </a:r>
            <a:endParaRPr lang="en-US" sz="1400" dirty="0">
              <a:latin typeface="Times New Roman" pitchFamily="18" charset="0"/>
              <a:cs typeface="Times New Roman" pitchFamily="18" charset="0"/>
            </a:endParaRPr>
          </a:p>
        </p:txBody>
      </p:sp>
      <p:pic>
        <p:nvPicPr>
          <p:cNvPr id="4098" name="Picture 2" descr="C:\Users\lenovo\Desktop\occupy-wall-street-ows-protest-ipads-political-cartoon.jpg"/>
          <p:cNvPicPr>
            <a:picLocks noGrp="1" noChangeAspect="1" noChangeArrowheads="1"/>
          </p:cNvPicPr>
          <p:nvPr>
            <p:ph idx="1"/>
          </p:nvPr>
        </p:nvPicPr>
        <p:blipFill>
          <a:blip r:embed="rId2" cstate="print"/>
          <a:srcRect/>
          <a:stretch>
            <a:fillRect/>
          </a:stretch>
        </p:blipFill>
        <p:spPr bwMode="auto">
          <a:xfrm>
            <a:off x="2190750" y="2453481"/>
            <a:ext cx="47625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400" dirty="0">
                <a:latin typeface="Times New Roman" pitchFamily="18" charset="0"/>
                <a:cs typeface="Times New Roman" pitchFamily="18" charset="0"/>
              </a:rPr>
              <a:t>Komercijalizacija i robni karakter medija, čini od njih da budu zarobljenici profita i podložni uticajima političkih partija. Na tu činjenicu ukazao je još </a:t>
            </a:r>
            <a:r>
              <a:rPr lang="sr-Latn-CS" sz="1400" dirty="0" err="1">
                <a:latin typeface="Times New Roman" pitchFamily="18" charset="0"/>
                <a:cs typeface="Times New Roman" pitchFamily="18" charset="0"/>
              </a:rPr>
              <a:t>Habermas</a:t>
            </a:r>
            <a:r>
              <a:rPr lang="sr-Latn-CS" sz="1400" dirty="0">
                <a:latin typeface="Times New Roman" pitchFamily="18" charset="0"/>
                <a:cs typeface="Times New Roman" pitchFamily="18" charset="0"/>
              </a:rPr>
              <a:t> daleke 1969. godine: „Novine su se iz ustanova za objavljivanje vesti pretvorile i u nosioce i vođe javnog mnjenja, u borbeno sredstvo partijske </a:t>
            </a:r>
            <a:r>
              <a:rPr lang="sr-Latn-CS" sz="1400" dirty="0" smtClean="0">
                <a:latin typeface="Times New Roman" pitchFamily="18" charset="0"/>
                <a:cs typeface="Times New Roman" pitchFamily="18" charset="0"/>
              </a:rPr>
              <a:t>politike.</a:t>
            </a:r>
            <a:endParaRPr lang="en-US" sz="1400" dirty="0">
              <a:latin typeface="Times New Roman" pitchFamily="18" charset="0"/>
              <a:cs typeface="Times New Roman" pitchFamily="18" charset="0"/>
            </a:endParaRPr>
          </a:p>
        </p:txBody>
      </p:sp>
      <p:pic>
        <p:nvPicPr>
          <p:cNvPr id="5122" name="Picture 2" descr="C:\Users\lenovo\Desktop\nwo-jesus.jpg"/>
          <p:cNvPicPr>
            <a:picLocks noGrp="1" noChangeAspect="1" noChangeArrowheads="1"/>
          </p:cNvPicPr>
          <p:nvPr>
            <p:ph idx="1"/>
          </p:nvPr>
        </p:nvPicPr>
        <p:blipFill>
          <a:blip r:embed="rId2" cstate="print"/>
          <a:srcRect/>
          <a:stretch>
            <a:fillRect/>
          </a:stretch>
        </p:blipFill>
        <p:spPr bwMode="auto">
          <a:xfrm>
            <a:off x="1574652" y="1600200"/>
            <a:ext cx="5994695"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400" dirty="0">
                <a:latin typeface="Times New Roman" pitchFamily="18" charset="0"/>
                <a:cs typeface="Times New Roman" pitchFamily="18" charset="0"/>
              </a:rPr>
              <a:t>Kroz plasman informacija o društvenom životu, političkim događajima, sportu, masovni mediji formiraju i modeliraju javno mnjenje. Ako medij ima moć da modelira ljudsko društvo to znači da „neko povlači konce” bez našeg znanja i koristi moć informacije da kreira “naše shvatanje stvarnosti” na osnovu svojih stavova.</a:t>
            </a:r>
            <a:endParaRPr lang="en-US" sz="1400" dirty="0">
              <a:latin typeface="Times New Roman" pitchFamily="18" charset="0"/>
              <a:cs typeface="Times New Roman" pitchFamily="18" charset="0"/>
            </a:endParaRPr>
          </a:p>
        </p:txBody>
      </p:sp>
      <p:pic>
        <p:nvPicPr>
          <p:cNvPr id="6146" name="Picture 2" descr="C:\Users\lenovo\Desktop\1ee3d3579c0d9b1ea6f87e8d9f860547.jpg"/>
          <p:cNvPicPr>
            <a:picLocks noGrp="1" noChangeAspect="1" noChangeArrowheads="1"/>
          </p:cNvPicPr>
          <p:nvPr>
            <p:ph idx="1"/>
          </p:nvPr>
        </p:nvPicPr>
        <p:blipFill>
          <a:blip r:embed="rId2" cstate="print"/>
          <a:srcRect/>
          <a:stretch>
            <a:fillRect/>
          </a:stretch>
        </p:blipFill>
        <p:spPr bwMode="auto">
          <a:xfrm>
            <a:off x="1704975" y="1705769"/>
            <a:ext cx="5734050" cy="4314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Prevlast </a:t>
            </a:r>
            <a:endParaRPr lang="en-US" dirty="0"/>
          </a:p>
        </p:txBody>
      </p:sp>
      <p:pic>
        <p:nvPicPr>
          <p:cNvPr id="7170" name="Picture 2" descr="C:\Users\lenovo\Desktop\mediaownership.gif"/>
          <p:cNvPicPr>
            <a:picLocks noGrp="1" noChangeAspect="1" noChangeArrowheads="1"/>
          </p:cNvPicPr>
          <p:nvPr>
            <p:ph idx="1"/>
          </p:nvPr>
        </p:nvPicPr>
        <p:blipFill>
          <a:blip r:embed="rId2" cstate="print"/>
          <a:srcRect/>
          <a:stretch>
            <a:fillRect/>
          </a:stretch>
        </p:blipFill>
        <p:spPr bwMode="auto">
          <a:xfrm>
            <a:off x="1238250" y="1986756"/>
            <a:ext cx="6667500" cy="3752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Zemlje medijske sile</a:t>
            </a:r>
            <a:endParaRPr lang="en-US" dirty="0"/>
          </a:p>
        </p:txBody>
      </p:sp>
      <p:pic>
        <p:nvPicPr>
          <p:cNvPr id="8194" name="Picture 2" descr="C:\Users\lenovo\Desktop\image4.png"/>
          <p:cNvPicPr>
            <a:picLocks noGrp="1" noChangeAspect="1" noChangeArrowheads="1"/>
          </p:cNvPicPr>
          <p:nvPr>
            <p:ph idx="1"/>
          </p:nvPr>
        </p:nvPicPr>
        <p:blipFill>
          <a:blip r:embed="rId2" cstate="print"/>
          <a:srcRect/>
          <a:stretch>
            <a:fillRect/>
          </a:stretch>
        </p:blipFill>
        <p:spPr bwMode="auto">
          <a:xfrm>
            <a:off x="1956330" y="2171810"/>
            <a:ext cx="5231340" cy="3382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822</Words>
  <Application>Microsoft Office PowerPoint</Application>
  <PresentationFormat>On-screen Show (4:3)</PresentationFormat>
  <Paragraphs>23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Novinarska sloboda i ugroženost novinarske profesije</vt:lpstr>
      <vt:lpstr>Slobode medija nema bez odgovornosti. Mediji koji prihvataju pritiske istovremeno se odriču svoje slobode jer ulaze u začaran krug dirigovanog kreiranja „stvarnosti” prema zahtevima skrivenih centara moći koji imaju kontrolu nad sredstvima masovnog komuniciranja i povlašćen pristup informacijama.</vt:lpstr>
      <vt:lpstr>Medijska sveprisutnost je omogućila da mediji postanu integralni deo društvenog i individualnog života. Savremeni čovek sigurno ne želi da neko kome je omogućio značajan prostor u svom postojanju manipuliše njegovom slobodom i njegovim pravom na istinu.</vt:lpstr>
      <vt:lpstr>Pitanje uticaja na medije zapravo se svodi na pitanje o tome ko je vlasnik medija. Sve što se unutar medija dešava zapravo je igra vlasti i medija. Naravno, uvek je pogubna po medije. Mediji su u rukama vladajuće elite i pod uticajem vlasti i ne bave se onim temama koje nisu zanimljive vladajućoj eliti.  </vt:lpstr>
      <vt:lpstr>Međutim, ne radi se samo o slobodi medija. Šta je sa slobodom publike? Obmanjujući auditorijum, mediji skreću pažnju sa stvarnih društvenih problema, pri čemu ne nameću finalne zaključke, ali navode publiku na diskusiju sa unapred poznatim ishodom.</vt:lpstr>
      <vt:lpstr>Komercijalizacija i robni karakter medija, čini od njih da budu zarobljenici profita i podložni uticajima političkih partija. Na tu činjenicu ukazao je još Habermas daleke 1969. godine: „Novine su se iz ustanova za objavljivanje vesti pretvorile i u nosioce i vođe javnog mnjenja, u borbeno sredstvo partijske politike.</vt:lpstr>
      <vt:lpstr>Kroz plasman informacija o društvenom životu, političkim događajima, sportu, masovni mediji formiraju i modeliraju javno mnjenje. Ako medij ima moć da modelira ljudsko društvo to znači da „neko povlači konce” bez našeg znanja i koristi moć informacije da kreira “naše shvatanje stvarnosti” na osnovu svojih stavova.</vt:lpstr>
      <vt:lpstr>Prevlast </vt:lpstr>
      <vt:lpstr>Zemlje medijske sile</vt:lpstr>
      <vt:lpstr>Zagušenje informacijama, od kojih je bar tri četvrtine potpuno nevažno za život prosečnog čoveka, a dobar deo njih i netačan ili tendenciozno plasiran, nameće potrebu da se medijima pristupa opreznije nego ikad. Mediji su očigledno link koji različitim elitama omogućava prodor u svest javnosti sa namerom da upravljaju njenim doživljajem realnosti.</vt:lpstr>
      <vt:lpstr>Masovno društvo, umorno od svih problema s kojima se svakodnevno suočava, želi zabavu i „lake” sadržaje koje su mediji uvek spremni da mu ponude, samo da pripadnici društva što lakše „progutaju” tendenciozno plasirane sadržaje.</vt:lpstr>
      <vt:lpstr>Novinarstvo je lepa profesija pod uslovom da se na vreme napusti“ .       Vinston Čerčil. </vt:lpstr>
      <vt:lpstr>Stepen razvijenosti demokratije neke nacije može se meriti bezbednošću i sigurnošću njenih novinara. U demokratskom društvu u centru sistema je čovek. Tako bi trebalo da bude.</vt:lpstr>
      <vt:lpstr>Značaj medijskog dometa je u tome što mediji obezbeđuju informacije koje nisu dostupne u interpersonalnoj komunikaciji. Međutim, celokupna istorija zakonskog regulisanja medija svodila se na pokušaj kontrolisanja medija od strane države. Mediji se uvek nalaze između javnosti i države i od njih se očekuje da imaju kontrolnu funkciju.</vt:lpstr>
      <vt:lpstr>„Termin istraživačko novinarstvo je sam po sebi pleonazam,  jer nema novinarstva bez istraživanja“.  Rus Mol </vt:lpstr>
      <vt:lpstr>Komitet Ujedinjenih nacija za zaštitu novinara je u svom godišnjem izveštaju ocenio da je tokom 2013. položaj pripadnika te profesije bio veoma loš u mnogim zemljama i da je povećan broj ubistava i zatvaranja novinara.  U 2013. god. zatvoreno je dve stotine jedanaest novinara i sedamdeset je ubijeno. Sirija je u 2013. bila najopasnije mesto za rad novinara, Turska je uhapsila najveći broj novinara.</vt:lpstr>
      <vt:lpstr>U svetu je 2014. godine ubijeno šezdeset šest novinara, što je manje nego 2013, ali se povećao broj otmica novinara, podaci su međunarodne organizacije za zaštitu novinara Reporteri bez granica (RSF). Prema tim podacima tokom 2014. godine u svetu je oteto sto devetnaest novinara, a četrdeset ih je još u zatvorima. U svetu je od 2005. ubijeno sedamsto dvadeset novinara.</vt:lpstr>
      <vt:lpstr>Stepen poverenja bi trebalo da se zasniva na analizi načela istinitosti, jer je istina osnovni etički standard novinarske profesije. Princip istine, obuhvata tri povezana koncepta: tačnost; razumljivost i uvravnoteženost informacija namenjenih javnosti.  </vt:lpstr>
      <vt:lpstr>U praksi medijski pristup izveštavanju zavisi od položaja medija i sposobnosti novinara da odgovore profesionalnim zahtevima novinarske struke.</vt:lpstr>
      <vt:lpstr>Novinari su samo deo slagalice koju pomeraju centri moći. Suočeni sa problemima sa kojima je suočena i njihova publika, lako skliznu u oblast „rada po diktatu“ i naručene „istine“. Koliko je među njima onih koji spremni da se suprotstave ovim pritiscima i da se bore za svoju profesiju i za istinu, ostaje kao još uvek nerešena dilema. </vt:lpstr>
      <vt:lpstr>U okolnostima kada novinarska struka može da ih odvede u zatvor, ili još gore, kada rizikuju život, novinari se okreću konformizmu i dopuštaju da se klate na daskama istine dok konce drvenih lutaka pokreću oni koji tu istinu definišu. U sopstvenom interesu, ne u interesu javnosti. </vt:lpstr>
      <vt:lpstr>Uslov i za građane i za medije je isti: ako žele da postanu pokretači promena, moraju da budu odgovorni i da se neprestano dograđuju i razvijaju. </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lenovo</cp:lastModifiedBy>
  <cp:revision>43</cp:revision>
  <dcterms:created xsi:type="dcterms:W3CDTF">2016-03-23T08:56:04Z</dcterms:created>
  <dcterms:modified xsi:type="dcterms:W3CDTF">2016-03-23T10:56:25Z</dcterms:modified>
</cp:coreProperties>
</file>