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8" r:id="rId4"/>
    <p:sldId id="259" r:id="rId5"/>
    <p:sldId id="269" r:id="rId6"/>
    <p:sldId id="260" r:id="rId7"/>
    <p:sldId id="261" r:id="rId8"/>
    <p:sldId id="262" r:id="rId9"/>
    <p:sldId id="263" r:id="rId10"/>
    <p:sldId id="264" r:id="rId11"/>
    <p:sldId id="265" r:id="rId12"/>
    <p:sldId id="266" r:id="rId13"/>
    <p:sldId id="267"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D430C-A2CE-42E2-8726-A425DCC5B7A6}" type="datetimeFigureOut">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9CF74A-9A61-497D-9043-D783D802697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D430C-A2CE-42E2-8726-A425DCC5B7A6}" type="datetimeFigureOut">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9CF74A-9A61-497D-9043-D783D802697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D430C-A2CE-42E2-8726-A425DCC5B7A6}" type="datetimeFigureOut">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9CF74A-9A61-497D-9043-D783D802697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D430C-A2CE-42E2-8726-A425DCC5B7A6}" type="datetimeFigureOut">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9CF74A-9A61-497D-9043-D783D802697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D430C-A2CE-42E2-8726-A425DCC5B7A6}" type="datetimeFigureOut">
              <a:rPr lang="en-US" smtClean="0"/>
              <a:pPr/>
              <a:t>4/14/2020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09CF74A-9A61-497D-9043-D783D802697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5D430C-A2CE-42E2-8726-A425DCC5B7A6}" type="datetimeFigureOut">
              <a:rPr lang="en-US" smtClean="0"/>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9CF74A-9A61-497D-9043-D783D802697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D430C-A2CE-42E2-8726-A425DCC5B7A6}" type="datetimeFigureOut">
              <a:rPr lang="en-US" smtClean="0"/>
              <a:pPr/>
              <a:t>4/14/2020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09CF74A-9A61-497D-9043-D783D802697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D430C-A2CE-42E2-8726-A425DCC5B7A6}" type="datetimeFigureOut">
              <a:rPr lang="en-US" smtClean="0"/>
              <a:pPr/>
              <a:t>4/14/2020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09CF74A-9A61-497D-9043-D783D802697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D430C-A2CE-42E2-8726-A425DCC5B7A6}" type="datetimeFigureOut">
              <a:rPr lang="en-US" smtClean="0"/>
              <a:pPr/>
              <a:t>4/14/2020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09CF74A-9A61-497D-9043-D783D802697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D430C-A2CE-42E2-8726-A425DCC5B7A6}" type="datetimeFigureOut">
              <a:rPr lang="en-US" smtClean="0"/>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9CF74A-9A61-497D-9043-D783D802697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D430C-A2CE-42E2-8726-A425DCC5B7A6}" type="datetimeFigureOut">
              <a:rPr lang="en-US" smtClean="0"/>
              <a:pPr/>
              <a:t>4/14/2020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09CF74A-9A61-497D-9043-D783D802697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D430C-A2CE-42E2-8726-A425DCC5B7A6}" type="datetimeFigureOut">
              <a:rPr lang="en-US" smtClean="0"/>
              <a:pPr/>
              <a:t>4/14/2020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CF74A-9A61-497D-9043-D783D802697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XenGHxaNMEg" TargetMode="External"/><Relationship Id="rId2" Type="http://schemas.openxmlformats.org/officeDocument/2006/relationships/hyperlink" Target="https://www.youtube.com/watch?v=qG2tCVTQewk" TargetMode="External"/><Relationship Id="rId1" Type="http://schemas.openxmlformats.org/officeDocument/2006/relationships/slideLayout" Target="../slideLayouts/slideLayout7.xml"/><Relationship Id="rId4" Type="http://schemas.openxmlformats.org/officeDocument/2006/relationships/hyperlink" Target="https://www.youtube.com/watch?v=lI30JADhG9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Upotreba mitologije u medijima</a:t>
            </a:r>
            <a:endParaRPr lang="en-US" dirty="0"/>
          </a:p>
        </p:txBody>
      </p:sp>
      <p:sp>
        <p:nvSpPr>
          <p:cNvPr id="3" name="Subtitle 2"/>
          <p:cNvSpPr>
            <a:spLocks noGrp="1"/>
          </p:cNvSpPr>
          <p:nvPr>
            <p:ph type="subTitle" idx="1"/>
          </p:nvPr>
        </p:nvSpPr>
        <p:spPr/>
        <p:txBody>
          <a:bodyPr/>
          <a:lstStyle/>
          <a:p>
            <a:r>
              <a:rPr lang="en-US" dirty="0" smtClean="0"/>
              <a:t>Prof. dr Vesna Baltezarevic</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200" b="1" dirty="0">
                <a:latin typeface="Times New Roman" pitchFamily="18" charset="0"/>
                <a:cs typeface="Times New Roman" pitchFamily="18" charset="0"/>
              </a:rPr>
              <a:t>Godine 1969. medijska promocija je pokrenuta filmom o misionarima. Glavni lik je bila upravo ona. Nakon toga, Majka Tereza putuje po celom svetu pod budnim medijskim okom i dobija brojne nagrade, uključujući Nobelovu nagradu za mir. Posle njene smrti, Vatikan je ubrzo proglašava za sveca. Nije teško zaključiti da se ovde radi o sprezi crkve i medija, o sprezi mita i koristi za katoličku crkvu. </a:t>
            </a:r>
            <a:endParaRPr lang="en-US" sz="1200" b="1" dirty="0">
              <a:latin typeface="Times New Roman" pitchFamily="18" charset="0"/>
              <a:cs typeface="Times New Roman" pitchFamily="18" charset="0"/>
            </a:endParaRPr>
          </a:p>
        </p:txBody>
      </p:sp>
      <p:pic>
        <p:nvPicPr>
          <p:cNvPr id="9218" name="Picture 2" descr="C:\Users\lenovo\Desktop\hqdefault.jpg"/>
          <p:cNvPicPr>
            <a:picLocks noGrp="1" noChangeAspect="1" noChangeArrowheads="1"/>
          </p:cNvPicPr>
          <p:nvPr>
            <p:ph idx="1"/>
          </p:nvPr>
        </p:nvPicPr>
        <p:blipFill>
          <a:blip r:embed="rId2" cstate="print"/>
          <a:srcRect/>
          <a:stretch>
            <a:fillRect/>
          </a:stretch>
        </p:blipFill>
        <p:spPr bwMode="auto">
          <a:xfrm>
            <a:off x="2286000" y="2148681"/>
            <a:ext cx="4572000" cy="3429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200" b="1" dirty="0" smtClean="0">
                <a:latin typeface="Times New Roman" pitchFamily="18" charset="0"/>
                <a:cs typeface="Times New Roman" pitchFamily="18" charset="0"/>
              </a:rPr>
              <a:t>P</a:t>
            </a:r>
            <a:r>
              <a:rPr lang="sr-Latn-CS" sz="1200" b="1" dirty="0" smtClean="0">
                <a:latin typeface="Times New Roman" pitchFamily="18" charset="0"/>
                <a:cs typeface="Times New Roman" pitchFamily="18" charset="0"/>
              </a:rPr>
              <a:t>rofesor </a:t>
            </a:r>
            <a:r>
              <a:rPr lang="sr-Latn-CS" sz="1200" b="1" dirty="0">
                <a:latin typeface="Times New Roman" pitchFamily="18" charset="0"/>
                <a:cs typeface="Times New Roman" pitchFamily="18" charset="0"/>
              </a:rPr>
              <a:t>Larivi je naišao na brojne medijske članke o životu i radu jedne od najslavnijih žena Katoličke crkve. Majka Tereza čije je pravo ime bilo </a:t>
            </a:r>
            <a:r>
              <a:rPr lang="sr-Latn-CS" sz="1200" b="1" i="1" dirty="0">
                <a:latin typeface="Times New Roman" pitchFamily="18" charset="0"/>
                <a:cs typeface="Times New Roman" pitchFamily="18" charset="0"/>
              </a:rPr>
              <a:t>Agnes Gonkha</a:t>
            </a:r>
            <a:r>
              <a:rPr lang="sr-Latn-CS" sz="1200" b="1" dirty="0">
                <a:latin typeface="Times New Roman" pitchFamily="18" charset="0"/>
                <a:cs typeface="Times New Roman" pitchFamily="18" charset="0"/>
              </a:rPr>
              <a:t>, je u tolikoj meri u njima glorifikovana da je to delovalo nestvarno. U toku svog bavljenja humanitarnim radom Majka Tereza je otvorila pet stotina sedamnaest misija u više od sto zemalja. </a:t>
            </a:r>
            <a:endParaRPr lang="en-US" sz="1200" b="1" dirty="0">
              <a:latin typeface="Times New Roman" pitchFamily="18" charset="0"/>
              <a:cs typeface="Times New Roman" pitchFamily="18" charset="0"/>
            </a:endParaRPr>
          </a:p>
        </p:txBody>
      </p:sp>
      <p:pic>
        <p:nvPicPr>
          <p:cNvPr id="10242" name="Picture 2" descr="C:\Users\lenovo\Desktop\images.jpg"/>
          <p:cNvPicPr>
            <a:picLocks noGrp="1" noChangeAspect="1" noChangeArrowheads="1"/>
          </p:cNvPicPr>
          <p:nvPr>
            <p:ph idx="1"/>
          </p:nvPr>
        </p:nvPicPr>
        <p:blipFill>
          <a:blip r:embed="rId2" cstate="print"/>
          <a:srcRect/>
          <a:stretch>
            <a:fillRect/>
          </a:stretch>
        </p:blipFill>
        <p:spPr bwMode="auto">
          <a:xfrm>
            <a:off x="533400" y="1600200"/>
            <a:ext cx="1838325" cy="2495550"/>
          </a:xfrm>
          <a:prstGeom prst="rect">
            <a:avLst/>
          </a:prstGeom>
          <a:noFill/>
        </p:spPr>
      </p:pic>
      <p:pic>
        <p:nvPicPr>
          <p:cNvPr id="10243" name="Picture 3" descr="C:\Users\lenovo\Desktop\slide_4.jpg"/>
          <p:cNvPicPr>
            <a:picLocks noChangeAspect="1" noChangeArrowheads="1"/>
          </p:cNvPicPr>
          <p:nvPr/>
        </p:nvPicPr>
        <p:blipFill>
          <a:blip r:embed="rId3" cstate="print"/>
          <a:srcRect/>
          <a:stretch>
            <a:fillRect/>
          </a:stretch>
        </p:blipFill>
        <p:spPr bwMode="auto">
          <a:xfrm>
            <a:off x="2438400" y="1600200"/>
            <a:ext cx="6299200" cy="4724400"/>
          </a:xfrm>
          <a:prstGeom prst="rect">
            <a:avLst/>
          </a:prstGeom>
          <a:noFill/>
        </p:spPr>
      </p:pic>
      <p:pic>
        <p:nvPicPr>
          <p:cNvPr id="10244" name="Picture 4" descr="C:\Users\lenovo\Desktop\74c3beff7865c21c883a9b73b0195639-460x526.png.jpg"/>
          <p:cNvPicPr>
            <a:picLocks noChangeAspect="1" noChangeArrowheads="1"/>
          </p:cNvPicPr>
          <p:nvPr/>
        </p:nvPicPr>
        <p:blipFill>
          <a:blip r:embed="rId4" cstate="print"/>
          <a:srcRect/>
          <a:stretch>
            <a:fillRect/>
          </a:stretch>
        </p:blipFill>
        <p:spPr bwMode="auto">
          <a:xfrm>
            <a:off x="533400" y="4114800"/>
            <a:ext cx="1905072" cy="23526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200" b="1" dirty="0">
                <a:latin typeface="Times New Roman" pitchFamily="18" charset="0"/>
                <a:cs typeface="Times New Roman" pitchFamily="18" charset="0"/>
              </a:rPr>
              <a:t>Misije su opisane kao „domovi za umiruće” od strane lekara koji posećuju nekoliko ovih ustanova u Kalkuti. Ljudi su tražili spas u ovim misijama. Bili su uvereni da će im lekari pružiti medicinsku pomoć. Međutim, ova poslednja staništa za ogroman broj siromašnih bila su mesta kojima je nedostajalo higijene, često su bili udomljeni i ostavljeni bez stvarne brige, uz neadekvatnu ishranu, i bez lekova protiv bolova. </a:t>
            </a:r>
            <a:endParaRPr lang="en-US" sz="1200" b="1" dirty="0">
              <a:latin typeface="Times New Roman" pitchFamily="18" charset="0"/>
              <a:cs typeface="Times New Roman" pitchFamily="18" charset="0"/>
            </a:endParaRPr>
          </a:p>
        </p:txBody>
      </p:sp>
      <p:pic>
        <p:nvPicPr>
          <p:cNvPr id="11266" name="Picture 2" descr="C:\Users\lenovo\Desktop\mother-teresa-at-her-home-for-the-destitute-and-dying-in-calcutta-AH61FE.jpg"/>
          <p:cNvPicPr>
            <a:picLocks noGrp="1" noChangeAspect="1" noChangeArrowheads="1"/>
          </p:cNvPicPr>
          <p:nvPr>
            <p:ph idx="1"/>
          </p:nvPr>
        </p:nvPicPr>
        <p:blipFill>
          <a:blip r:embed="rId2" cstate="print"/>
          <a:srcRect/>
          <a:stretch>
            <a:fillRect/>
          </a:stretch>
        </p:blipFill>
        <p:spPr bwMode="auto">
          <a:xfrm>
            <a:off x="1517092" y="1600200"/>
            <a:ext cx="6109815"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sz="1300" b="1" dirty="0">
                <a:latin typeface="Times New Roman" pitchFamily="18" charset="0"/>
                <a:cs typeface="Times New Roman" pitchFamily="18" charset="0"/>
              </a:rPr>
              <a:t>Majka Tereza je bila darežljiva sa svojim molitvama, ali bez direktne novčane pomoći, tako da je još uvek otvoreno pitanje gde su nestali milioni dolara koje je prikupila za najsiromašnije</a:t>
            </a:r>
            <a:r>
              <a:rPr lang="sr-Latn-CS" sz="1300" b="1" dirty="0" smtClean="0">
                <a:latin typeface="Times New Roman" pitchFamily="18" charset="0"/>
                <a:cs typeface="Times New Roman" pitchFamily="18" charset="0"/>
              </a:rPr>
              <a:t>?</a:t>
            </a:r>
            <a:r>
              <a:rPr lang="sr-Latn-CS" sz="1300" b="1" dirty="0">
                <a:latin typeface="Times New Roman" pitchFamily="18" charset="0"/>
                <a:cs typeface="Times New Roman" pitchFamily="18" charset="0"/>
              </a:rPr>
              <a:t> „Slika Majke Tereze preneta u kolektivnu svest je ohrabrila humanitarne inicijative koje se istinski bave pomaganjem onima koji su pogođeni siromaštvom.” Ipak, ostaje saznanje da su mediji svesno obmanuli svoju publiku.</a:t>
            </a:r>
            <a:r>
              <a:rPr lang="en-US" sz="1300" b="1" dirty="0">
                <a:latin typeface="Times New Roman" pitchFamily="18" charset="0"/>
                <a:cs typeface="Times New Roman" pitchFamily="18" charset="0"/>
              </a:rPr>
              <a:t/>
            </a:r>
            <a:br>
              <a:rPr lang="en-US" sz="1300" b="1" dirty="0">
                <a:latin typeface="Times New Roman" pitchFamily="18" charset="0"/>
                <a:cs typeface="Times New Roman" pitchFamily="18" charset="0"/>
              </a:rPr>
            </a:br>
            <a:r>
              <a:rPr lang="en-US" sz="1300" b="1" dirty="0">
                <a:latin typeface="Times New Roman" pitchFamily="18" charset="0"/>
                <a:cs typeface="Times New Roman" pitchFamily="18" charset="0"/>
              </a:rPr>
              <a:t/>
            </a:r>
            <a:br>
              <a:rPr lang="en-US" sz="1300" b="1" dirty="0">
                <a:latin typeface="Times New Roman" pitchFamily="18" charset="0"/>
                <a:cs typeface="Times New Roman" pitchFamily="18" charset="0"/>
              </a:rPr>
            </a:br>
            <a:r>
              <a:rPr lang="en-US" sz="1200" dirty="0"/>
              <a:t/>
            </a:r>
            <a:br>
              <a:rPr lang="en-US" sz="1200" dirty="0"/>
            </a:br>
            <a:endParaRPr lang="en-US" sz="1200" dirty="0"/>
          </a:p>
        </p:txBody>
      </p:sp>
      <p:pic>
        <p:nvPicPr>
          <p:cNvPr id="12290" name="Picture 2" descr="C:\Users\lenovo\Desktop\teresa02.jpg"/>
          <p:cNvPicPr>
            <a:picLocks noGrp="1" noChangeAspect="1" noChangeArrowheads="1"/>
          </p:cNvPicPr>
          <p:nvPr>
            <p:ph idx="1"/>
          </p:nvPr>
        </p:nvPicPr>
        <p:blipFill>
          <a:blip r:embed="rId2" cstate="print"/>
          <a:srcRect/>
          <a:stretch>
            <a:fillRect/>
          </a:stretch>
        </p:blipFill>
        <p:spPr bwMode="auto">
          <a:xfrm>
            <a:off x="2156005" y="1600200"/>
            <a:ext cx="4831989"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2585323"/>
          </a:xfrm>
          <a:prstGeom prst="rect">
            <a:avLst/>
          </a:prstGeom>
        </p:spPr>
        <p:txBody>
          <a:bodyPr>
            <a:spAutoFit/>
          </a:bodyPr>
          <a:lstStyle/>
          <a:p>
            <a:r>
              <a:rPr lang="en-US" dirty="0" smtClean="0">
                <a:hlinkClick r:id="rId2"/>
              </a:rPr>
              <a:t>https://www.youtube.com/watch?v=qG2tCVTQewk</a:t>
            </a:r>
            <a:endParaRPr lang="en-US" dirty="0" smtClean="0"/>
          </a:p>
          <a:p>
            <a:endParaRPr lang="en-US" dirty="0"/>
          </a:p>
          <a:p>
            <a:r>
              <a:rPr lang="en-US" dirty="0" smtClean="0">
                <a:hlinkClick r:id="rId3"/>
              </a:rPr>
              <a:t>https://www.youtube.com/watch?v=XenGHxaNMEg</a:t>
            </a:r>
            <a:endParaRPr lang="en-US" dirty="0" smtClean="0"/>
          </a:p>
          <a:p>
            <a:r>
              <a:rPr lang="en-US" smtClean="0">
                <a:hlinkClick r:id="rId4"/>
              </a:rPr>
              <a:t>https://www.youtube.com/watch?v=lI30JADhG9s</a:t>
            </a:r>
            <a:endParaRPr lang="en-US" smtClean="0"/>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CS" sz="1200" b="1" dirty="0">
                <a:latin typeface="Times New Roman" pitchFamily="18" charset="0"/>
                <a:cs typeface="Times New Roman" pitchFamily="18" charset="0"/>
              </a:rPr>
              <a:t>Mit (grčki mythos) je reč, priča, odnosno bajka, pripovetka o događajima iz života natprirodnih i božanskih bića, u kojoj se ta božanska bića spuštaju na Zemlju, žive i rade kao ljudi, s kojima se često druže i zajedno s njima vrše mnoge čudnovate i junačke podvige. </a:t>
            </a:r>
            <a:r>
              <a:rPr lang="sr-Latn-CS" sz="1200" b="1" dirty="0" smtClean="0">
                <a:latin typeface="Times New Roman" pitchFamily="18" charset="0"/>
                <a:cs typeface="Times New Roman" pitchFamily="18" charset="0"/>
              </a:rPr>
              <a:t>Priča </a:t>
            </a:r>
            <a:r>
              <a:rPr lang="sr-Latn-CS" sz="1200" b="1" dirty="0">
                <a:latin typeface="Times New Roman" pitchFamily="18" charset="0"/>
                <a:cs typeface="Times New Roman" pitchFamily="18" charset="0"/>
              </a:rPr>
              <a:t>iz narodnog predanja koja govori o natprirodnim bićima, precima ili </a:t>
            </a:r>
            <a:r>
              <a:rPr lang="sr-Latn-CS" sz="1200" b="1" dirty="0" smtClean="0">
                <a:latin typeface="Times New Roman" pitchFamily="18" charset="0"/>
                <a:cs typeface="Times New Roman" pitchFamily="18" charset="0"/>
              </a:rPr>
              <a:t>junacim</a:t>
            </a:r>
            <a:r>
              <a:rPr lang="en-US" sz="1200" b="1" dirty="0" smtClean="0">
                <a:latin typeface="Times New Roman" pitchFamily="18" charset="0"/>
                <a:cs typeface="Times New Roman" pitchFamily="18" charset="0"/>
              </a:rPr>
              <a:t>a</a:t>
            </a:r>
            <a:r>
              <a:rPr lang="sr-Latn-CS" sz="1200" b="1" dirty="0" smtClean="0">
                <a:latin typeface="Times New Roman" pitchFamily="18" charset="0"/>
                <a:cs typeface="Times New Roman" pitchFamily="18" charset="0"/>
              </a:rPr>
              <a:t> </a:t>
            </a:r>
            <a:r>
              <a:rPr lang="sr-Latn-CS" sz="1200" b="1" dirty="0">
                <a:latin typeface="Times New Roman" pitchFamily="18" charset="0"/>
                <a:cs typeface="Times New Roman" pitchFamily="18" charset="0"/>
              </a:rPr>
              <a:t>i njihovim neobičnim, natprirodnim delima. </a:t>
            </a:r>
            <a:r>
              <a:rPr lang="sr-Latn-CS" sz="1200" b="1" dirty="0" smtClean="0">
                <a:latin typeface="Times New Roman" pitchFamily="18" charset="0"/>
                <a:cs typeface="Times New Roman" pitchFamily="18" charset="0"/>
              </a:rPr>
              <a:t>Stvarna </a:t>
            </a:r>
            <a:r>
              <a:rPr lang="sr-Latn-CS" sz="1200" b="1" dirty="0">
                <a:latin typeface="Times New Roman" pitchFamily="18" charset="0"/>
                <a:cs typeface="Times New Roman" pitchFamily="18" charset="0"/>
              </a:rPr>
              <a:t>ili izmišljena priča koja se obraća svesti jednog naroda putem određenih društvenih i kulturnih obrazaca ili snažnih kolektivnih osećanja (uključujući predrasude i sl.). </a:t>
            </a:r>
            <a:r>
              <a:rPr lang="sr-Latn-CS" sz="1200" b="1" dirty="0" smtClean="0">
                <a:latin typeface="Times New Roman" pitchFamily="18" charset="0"/>
                <a:cs typeface="Times New Roman" pitchFamily="18" charset="0"/>
              </a:rPr>
              <a:t>Preuveličana </a:t>
            </a:r>
            <a:r>
              <a:rPr lang="sr-Latn-CS" sz="1200" b="1" dirty="0">
                <a:latin typeface="Times New Roman" pitchFamily="18" charset="0"/>
                <a:cs typeface="Times New Roman" pitchFamily="18" charset="0"/>
              </a:rPr>
              <a:t>priča o nekom događaju ili ličnosti iz stvarnog života ; sa stanovišta nauke, neosnovano shvatanje, uverenje ili verovanje.</a:t>
            </a:r>
            <a:r>
              <a:rPr lang="en-US" sz="1200" b="1" dirty="0">
                <a:latin typeface="Times New Roman" pitchFamily="18" charset="0"/>
                <a:cs typeface="Times New Roman" pitchFamily="18" charset="0"/>
              </a:rPr>
              <a:t/>
            </a:r>
            <a:br>
              <a:rPr lang="en-US" sz="1200" b="1" dirty="0">
                <a:latin typeface="Times New Roman" pitchFamily="18" charset="0"/>
                <a:cs typeface="Times New Roman" pitchFamily="18" charset="0"/>
              </a:rPr>
            </a:br>
            <a:endParaRPr lang="en-US" sz="1200" b="1" dirty="0">
              <a:latin typeface="Times New Roman" pitchFamily="18" charset="0"/>
              <a:cs typeface="Times New Roman" pitchFamily="18" charset="0"/>
            </a:endParaRPr>
          </a:p>
        </p:txBody>
      </p:sp>
      <p:pic>
        <p:nvPicPr>
          <p:cNvPr id="4" name="Picture 2" descr="C:\Users\lenovo\Desktop\maxresdefault.jpg"/>
          <p:cNvPicPr>
            <a:picLocks noGrp="1" noChangeAspect="1" noChangeArrowheads="1"/>
          </p:cNvPicPr>
          <p:nvPr>
            <p:ph idx="1"/>
          </p:nvPr>
        </p:nvPicPr>
        <p:blipFill>
          <a:blip r:embed="rId2" cstate="print"/>
          <a:srcRect/>
          <a:stretch>
            <a:fillRect/>
          </a:stretch>
        </p:blipFill>
        <p:spPr bwMode="auto">
          <a:xfrm>
            <a:off x="548922" y="1600200"/>
            <a:ext cx="8046156"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200" b="1" dirty="0">
                <a:latin typeface="Times New Roman" pitchFamily="18" charset="0"/>
                <a:cs typeface="Times New Roman" pitchFamily="18" charset="0"/>
              </a:rPr>
              <a:t>Ova vrsta manipulacije ljude posmatra kao sredstvo za postizanje cilja. Čovek treba da omogući da se ostvare projektovani ciljevi moćnika u čijim su rukama mediji. Najvažnija pretpostavka </a:t>
            </a:r>
            <a:r>
              <a:rPr lang="sr-Latn-CS" sz="1200" b="1" dirty="0" smtClean="0">
                <a:latin typeface="Times New Roman" pitchFamily="18" charset="0"/>
                <a:cs typeface="Times New Roman" pitchFamily="18" charset="0"/>
              </a:rPr>
              <a:t>medijski </a:t>
            </a:r>
            <a:r>
              <a:rPr lang="sr-Latn-CS" sz="1200" b="1" dirty="0">
                <a:latin typeface="Times New Roman" pitchFamily="18" charset="0"/>
                <a:cs typeface="Times New Roman" pitchFamily="18" charset="0"/>
              </a:rPr>
              <a:t>stvorenih mitova, svojevrsne medijske mitologije, mitologije savremenog čoveka, jeste naša potpuna uronjenost u medijsku stvarnost, tj. neprestano bekstvo iz onog što obično nazivamo stvarni život, u medijske alternative </a:t>
            </a:r>
            <a:r>
              <a:rPr lang="sr-Latn-CS" sz="1200" b="1" dirty="0" smtClean="0">
                <a:latin typeface="Times New Roman" pitchFamily="18" charset="0"/>
                <a:cs typeface="Times New Roman" pitchFamily="18" charset="0"/>
              </a:rPr>
              <a:t>životu</a:t>
            </a:r>
            <a:r>
              <a:rPr lang="en-US" sz="1200" b="1" dirty="0" smtClean="0">
                <a:latin typeface="Times New Roman" pitchFamily="18" charset="0"/>
                <a:cs typeface="Times New Roman" pitchFamily="18" charset="0"/>
              </a:rPr>
              <a:t>.</a:t>
            </a:r>
            <a:endParaRPr lang="en-US" sz="1200" b="1" dirty="0">
              <a:latin typeface="Times New Roman" pitchFamily="18" charset="0"/>
              <a:cs typeface="Times New Roman" pitchFamily="18" charset="0"/>
            </a:endParaRPr>
          </a:p>
        </p:txBody>
      </p:sp>
      <p:pic>
        <p:nvPicPr>
          <p:cNvPr id="4099" name="Picture 3" descr="C:\Users\lenovo\Desktop\56c5ee82fb038325acd72ee96d4def6be21dbe12.jpeg"/>
          <p:cNvPicPr>
            <a:picLocks noGrp="1" noChangeAspect="1" noChangeArrowheads="1"/>
          </p:cNvPicPr>
          <p:nvPr>
            <p:ph idx="1"/>
          </p:nvPr>
        </p:nvPicPr>
        <p:blipFill>
          <a:blip r:embed="rId2" cstate="print"/>
          <a:srcRect/>
          <a:stretch>
            <a:fillRect/>
          </a:stretch>
        </p:blipFill>
        <p:spPr bwMode="auto">
          <a:xfrm>
            <a:off x="1178588" y="1600200"/>
            <a:ext cx="6786824"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200" b="1" dirty="0">
                <a:latin typeface="Times New Roman" pitchFamily="18" charset="0"/>
                <a:cs typeface="Times New Roman" pitchFamily="18" charset="0"/>
              </a:rPr>
              <a:t>Ne retko, mitovi podstiču masovnu histeriju, pozivajući se na drevne mitove i prizivanje narodnog sećanja. Takvo manipulisanje masama može da bude vrlo opasno i često gura čitave narode u povampireni nacionalizam i ratne </a:t>
            </a:r>
            <a:r>
              <a:rPr lang="sr-Latn-CS" sz="1200" b="1" dirty="0" smtClean="0">
                <a:latin typeface="Times New Roman" pitchFamily="18" charset="0"/>
                <a:cs typeface="Times New Roman" pitchFamily="18" charset="0"/>
              </a:rPr>
              <a:t>ambicije</a:t>
            </a:r>
            <a:r>
              <a:rPr lang="en-US" sz="1200" b="1" dirty="0" smtClean="0">
                <a:latin typeface="Times New Roman" pitchFamily="18" charset="0"/>
                <a:cs typeface="Times New Roman" pitchFamily="18" charset="0"/>
              </a:rPr>
              <a:t>.</a:t>
            </a:r>
            <a:endParaRPr lang="en-US" sz="1200" b="1" dirty="0">
              <a:latin typeface="Times New Roman" pitchFamily="18" charset="0"/>
              <a:cs typeface="Times New Roman" pitchFamily="18" charset="0"/>
            </a:endParaRPr>
          </a:p>
        </p:txBody>
      </p:sp>
      <p:pic>
        <p:nvPicPr>
          <p:cNvPr id="5122" name="Picture 2" descr="C:\Users\lenovo\Desktop\stuffyoushouldknow-podcasts-wp-content-uploads-sites-16-2016-03-masshysteria600x350.jpg"/>
          <p:cNvPicPr>
            <a:picLocks noGrp="1" noChangeAspect="1" noChangeArrowheads="1"/>
          </p:cNvPicPr>
          <p:nvPr>
            <p:ph idx="1"/>
          </p:nvPr>
        </p:nvPicPr>
        <p:blipFill>
          <a:blip r:embed="rId2" cstate="print"/>
          <a:srcRect/>
          <a:stretch>
            <a:fillRect/>
          </a:stretch>
        </p:blipFill>
        <p:spPr bwMode="auto">
          <a:xfrm>
            <a:off x="691992" y="1600200"/>
            <a:ext cx="7760016"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200" b="1" dirty="0">
                <a:latin typeface="Times New Roman" pitchFamily="18" charset="0"/>
                <a:cs typeface="Times New Roman" pitchFamily="18" charset="0"/>
              </a:rPr>
              <a:t>Masa kao </a:t>
            </a:r>
            <a:r>
              <a:rPr lang="sr-Latn-CS" sz="1200" b="1" i="1" dirty="0">
                <a:latin typeface="Times New Roman" pitchFamily="18" charset="0"/>
                <a:cs typeface="Times New Roman" pitchFamily="18" charset="0"/>
              </a:rPr>
              <a:t>ogledni kunić </a:t>
            </a:r>
            <a:r>
              <a:rPr lang="sr-Latn-CS" sz="1200" b="1" dirty="0">
                <a:latin typeface="Times New Roman" pitchFamily="18" charset="0"/>
                <a:cs typeface="Times New Roman" pitchFamily="18" charset="0"/>
              </a:rPr>
              <a:t>za testiranje efekata savremene mitologije posmatrana je posebno u sferi politike.</a:t>
            </a:r>
            <a:endParaRPr lang="en-US" sz="1200" b="1" dirty="0">
              <a:latin typeface="Times New Roman" pitchFamily="18" charset="0"/>
              <a:cs typeface="Times New Roman" pitchFamily="18" charset="0"/>
            </a:endParaRPr>
          </a:p>
        </p:txBody>
      </p:sp>
      <p:pic>
        <p:nvPicPr>
          <p:cNvPr id="2050" name="Picture 2" descr="C:\Users\lenovo\Desktop\identity-politics.jpg"/>
          <p:cNvPicPr>
            <a:picLocks noGrp="1" noChangeAspect="1" noChangeArrowheads="1"/>
          </p:cNvPicPr>
          <p:nvPr>
            <p:ph idx="1"/>
          </p:nvPr>
        </p:nvPicPr>
        <p:blipFill>
          <a:blip r:embed="rId2" cstate="print"/>
          <a:srcRect/>
          <a:stretch>
            <a:fillRect/>
          </a:stretch>
        </p:blipFill>
        <p:spPr bwMode="auto">
          <a:xfrm>
            <a:off x="1143000" y="1981200"/>
            <a:ext cx="6982917" cy="365439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200" b="1" dirty="0">
                <a:latin typeface="Times New Roman" pitchFamily="18" charset="0"/>
                <a:cs typeface="Times New Roman" pitchFamily="18" charset="0"/>
              </a:rPr>
              <a:t>Naravno, ne možemo da ostanemo pri tvrdnji da se mitovi koriste samo u političke svrhe. Susrećemo se i sa mitovima koji grade heroje koji ulivaju nadu čoveku da humanost i briga za ljude još uvek postoje. Takav je mit o majci Terezi. Život Majke Tereze je mit koji su stvorili masovni mediji namećući njenu humanost kao ideal za žrtvovanje i posvećenost siromašnima i bolesnima. </a:t>
            </a:r>
            <a:endParaRPr lang="en-US" sz="1200" b="1" dirty="0">
              <a:latin typeface="Times New Roman" pitchFamily="18" charset="0"/>
              <a:cs typeface="Times New Roman" pitchFamily="18" charset="0"/>
            </a:endParaRPr>
          </a:p>
        </p:txBody>
      </p:sp>
      <p:pic>
        <p:nvPicPr>
          <p:cNvPr id="3074" name="Picture 2" descr="C:\Users\lenovo\Desktop\image058.jpg"/>
          <p:cNvPicPr>
            <a:picLocks noGrp="1" noChangeAspect="1" noChangeArrowheads="1"/>
          </p:cNvPicPr>
          <p:nvPr>
            <p:ph idx="1"/>
          </p:nvPr>
        </p:nvPicPr>
        <p:blipFill>
          <a:blip r:embed="rId2" cstate="print"/>
          <a:srcRect/>
          <a:stretch>
            <a:fillRect/>
          </a:stretch>
        </p:blipFill>
        <p:spPr bwMode="auto">
          <a:xfrm>
            <a:off x="2540000" y="2237581"/>
            <a:ext cx="4064000" cy="3251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200" b="1" dirty="0">
                <a:latin typeface="Times New Roman" pitchFamily="18" charset="0"/>
                <a:cs typeface="Times New Roman" pitchFamily="18" charset="0"/>
              </a:rPr>
              <a:t>Mit o velikodušnosti majke Tereze koja je decenijama hranila ne samo beskućnike već i stranice mnogih medija koji su je uzdizali do neslućenih visina humanosti. Ovaj mit je srušen istraživanjem koje su pokrenuli Serž Larivi i Ženevjev Šenard</a:t>
            </a:r>
            <a:r>
              <a:rPr lang="sr-Latn-CS" sz="1200" b="1" i="1" dirty="0">
                <a:latin typeface="Times New Roman" pitchFamily="18" charset="0"/>
                <a:cs typeface="Times New Roman" pitchFamily="18" charset="0"/>
              </a:rPr>
              <a:t> </a:t>
            </a:r>
            <a:r>
              <a:rPr lang="sr-Latn-CS" sz="1200" b="1" dirty="0">
                <a:latin typeface="Times New Roman" pitchFamily="18" charset="0"/>
                <a:cs typeface="Times New Roman" pitchFamily="18" charset="0"/>
              </a:rPr>
              <a:t>profesori Univerziteta u Montrealu.</a:t>
            </a:r>
            <a:r>
              <a:rPr lang="en-US" sz="1200" dirty="0"/>
              <a:t/>
            </a:r>
            <a:br>
              <a:rPr lang="en-US" sz="1200" dirty="0"/>
            </a:br>
            <a:endParaRPr lang="en-US" sz="1200" dirty="0"/>
          </a:p>
        </p:txBody>
      </p:sp>
      <p:pic>
        <p:nvPicPr>
          <p:cNvPr id="7170" name="Picture 2" descr="C:\Users\lenovo\Desktop\640bc71f20c2ac282130971ea91627ee.jpg"/>
          <p:cNvPicPr>
            <a:picLocks noGrp="1" noChangeAspect="1" noChangeArrowheads="1"/>
          </p:cNvPicPr>
          <p:nvPr>
            <p:ph idx="1"/>
          </p:nvPr>
        </p:nvPicPr>
        <p:blipFill>
          <a:blip r:embed="rId2" cstate="print"/>
          <a:srcRect/>
          <a:stretch>
            <a:fillRect/>
          </a:stretch>
        </p:blipFill>
        <p:spPr bwMode="auto">
          <a:xfrm>
            <a:off x="1106943" y="1600200"/>
            <a:ext cx="6930113"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200" b="1" dirty="0">
                <a:latin typeface="Times New Roman" pitchFamily="18" charset="0"/>
                <a:cs typeface="Times New Roman" pitchFamily="18" charset="0"/>
              </a:rPr>
              <a:t>Kako je Majka Tereza uspela da se popne na pijedestal svetosti i beskonačne dobrote? Da li treba očekivati drugačiji odgovor od ovog: zahvaljujući medijima. Odnosno, za početak, zahvaljujući Malkomu Mageridžu-u,</a:t>
            </a:r>
            <a:r>
              <a:rPr lang="sr-Latn-CS" sz="1200" b="1" i="1" dirty="0">
                <a:latin typeface="Times New Roman" pitchFamily="18" charset="0"/>
                <a:cs typeface="Times New Roman" pitchFamily="18" charset="0"/>
              </a:rPr>
              <a:t> </a:t>
            </a:r>
            <a:r>
              <a:rPr lang="sr-Latn-CS" sz="1200" b="1" dirty="0">
                <a:latin typeface="Times New Roman" pitchFamily="18" charset="0"/>
                <a:cs typeface="Times New Roman" pitchFamily="18" charset="0"/>
              </a:rPr>
              <a:t>novinaru BBC-a s kojim se srela u Londonu 1968. godine. </a:t>
            </a:r>
            <a:endParaRPr lang="en-US" sz="1200" b="1" dirty="0">
              <a:latin typeface="Times New Roman" pitchFamily="18" charset="0"/>
              <a:cs typeface="Times New Roman" pitchFamily="18" charset="0"/>
            </a:endParaRPr>
          </a:p>
        </p:txBody>
      </p:sp>
      <p:pic>
        <p:nvPicPr>
          <p:cNvPr id="6146" name="Picture 2" descr="C:\Users\lenovo\Desktop\India-Mother-Teresa.JPEG-031-1024x813.jpg"/>
          <p:cNvPicPr>
            <a:picLocks noGrp="1" noChangeAspect="1" noChangeArrowheads="1"/>
          </p:cNvPicPr>
          <p:nvPr>
            <p:ph idx="1"/>
          </p:nvPr>
        </p:nvPicPr>
        <p:blipFill>
          <a:blip r:embed="rId2" cstate="print"/>
          <a:srcRect/>
          <a:stretch>
            <a:fillRect/>
          </a:stretch>
        </p:blipFill>
        <p:spPr bwMode="auto">
          <a:xfrm>
            <a:off x="3581400" y="2057400"/>
            <a:ext cx="4681728" cy="37170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147" name="Picture 3" descr="C:\Users\lenovo\Desktop\Something_Beautiful_for_God_1971_cover.jpg"/>
          <p:cNvPicPr>
            <a:picLocks noChangeAspect="1" noChangeArrowheads="1"/>
          </p:cNvPicPr>
          <p:nvPr/>
        </p:nvPicPr>
        <p:blipFill>
          <a:blip r:embed="rId3" cstate="print"/>
          <a:srcRect/>
          <a:stretch>
            <a:fillRect/>
          </a:stretch>
        </p:blipFill>
        <p:spPr bwMode="auto">
          <a:xfrm>
            <a:off x="685800" y="1676400"/>
            <a:ext cx="2466975" cy="36671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CS" sz="1200" b="1" dirty="0">
                <a:latin typeface="Times New Roman" pitchFamily="18" charset="0"/>
                <a:cs typeface="Times New Roman" pitchFamily="18" charset="0"/>
              </a:rPr>
              <a:t>Njih dvoje su se odmah „prepoznali” kao pobornici anti-abortusa i kao ljudi koji su delili desničarske katoličke vrednosti. Mageridž je odlučio da promoviše Terezu, i tog trenutka kreće njen uspon do beatifikacije (lat.), odnosno svečanog proglašenja blaženоm u Katoličkoj crkvi. </a:t>
            </a:r>
            <a:endParaRPr lang="en-US" sz="1200" b="1" dirty="0">
              <a:latin typeface="Times New Roman" pitchFamily="18" charset="0"/>
              <a:cs typeface="Times New Roman" pitchFamily="18" charset="0"/>
            </a:endParaRPr>
          </a:p>
        </p:txBody>
      </p:sp>
      <p:pic>
        <p:nvPicPr>
          <p:cNvPr id="8194" name="Picture 2" descr="C:\Users\lenovo\Desktop\mother_teresa_2.jpg"/>
          <p:cNvPicPr>
            <a:picLocks noGrp="1" noChangeAspect="1" noChangeArrowheads="1"/>
          </p:cNvPicPr>
          <p:nvPr>
            <p:ph idx="1"/>
          </p:nvPr>
        </p:nvPicPr>
        <p:blipFill>
          <a:blip r:embed="rId2" cstate="print"/>
          <a:srcRect/>
          <a:stretch>
            <a:fillRect/>
          </a:stretch>
        </p:blipFill>
        <p:spPr bwMode="auto">
          <a:xfrm>
            <a:off x="1050127" y="1600200"/>
            <a:ext cx="7043746" cy="452596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752</Words>
  <Application>Microsoft Office PowerPoint</Application>
  <PresentationFormat>On-screen Show (4:3)</PresentationFormat>
  <Paragraphs>18</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Upotreba mitologije u medijima</vt:lpstr>
      <vt:lpstr>Mit (grčki mythos) je reč, priča, odnosno bajka, pripovetka o događajima iz života natprirodnih i božanskih bića, u kojoj se ta božanska bića spuštaju na Zemlju, žive i rade kao ljudi, s kojima se često druže i zajedno s njima vrše mnoge čudnovate i junačke podvige. Priča iz narodnog predanja koja govori o natprirodnim bićima, precima ili junacima i njihovim neobičnim, natprirodnim delima. Stvarna ili izmišljena priča koja se obraća svesti jednog naroda putem određenih društvenih i kulturnih obrazaca ili snažnih kolektivnih osećanja (uključujući predrasude i sl.). Preuveličana priča o nekom događaju ili ličnosti iz stvarnog života ; sa stanovišta nauke, neosnovano shvatanje, uverenje ili verovanje. </vt:lpstr>
      <vt:lpstr>Ova vrsta manipulacije ljude posmatra kao sredstvo za postizanje cilja. Čovek treba da omogući da se ostvare projektovani ciljevi moćnika u čijim su rukama mediji. Najvažnija pretpostavka medijski stvorenih mitova, svojevrsne medijske mitologije, mitologije savremenog čoveka, jeste naša potpuna uronjenost u medijsku stvarnost, tj. neprestano bekstvo iz onog što obično nazivamo stvarni život, u medijske alternative životu.</vt:lpstr>
      <vt:lpstr>Ne retko, mitovi podstiču masovnu histeriju, pozivajući se na drevne mitove i prizivanje narodnog sećanja. Takvo manipulisanje masama može da bude vrlo opasno i često gura čitave narode u povampireni nacionalizam i ratne ambicije.</vt:lpstr>
      <vt:lpstr>Masa kao ogledni kunić za testiranje efekata savremene mitologije posmatrana je posebno u sferi politike.</vt:lpstr>
      <vt:lpstr>Naravno, ne možemo da ostanemo pri tvrdnji da se mitovi koriste samo u političke svrhe. Susrećemo se i sa mitovima koji grade heroje koji ulivaju nadu čoveku da humanost i briga za ljude još uvek postoje. Takav je mit o majci Terezi. Život Majke Tereze je mit koji su stvorili masovni mediji namećući njenu humanost kao ideal za žrtvovanje i posvećenost siromašnima i bolesnima. </vt:lpstr>
      <vt:lpstr>Mit o velikodušnosti majke Tereze koja je decenijama hranila ne samo beskućnike već i stranice mnogih medija koji su je uzdizali do neslućenih visina humanosti. Ovaj mit je srušen istraživanjem koje su pokrenuli Serž Larivi i Ženevjev Šenard profesori Univerziteta u Montrealu. </vt:lpstr>
      <vt:lpstr>Kako je Majka Tereza uspela da se popne na pijedestal svetosti i beskonačne dobrote? Da li treba očekivati drugačiji odgovor od ovog: zahvaljujući medijima. Odnosno, za početak, zahvaljujući Malkomu Mageridžu-u, novinaru BBC-a s kojim se srela u Londonu 1968. godine. </vt:lpstr>
      <vt:lpstr>Njih dvoje su se odmah „prepoznali” kao pobornici anti-abortusa i kao ljudi koji su delili desničarske katoličke vrednosti. Mageridž je odlučio da promoviše Terezu, i tog trenutka kreće njen uspon do beatifikacije (lat.), odnosno svečanog proglašenja blaženоm u Katoličkoj crkvi. </vt:lpstr>
      <vt:lpstr>Godine 1969. medijska promocija je pokrenuta filmom o misionarima. Glavni lik je bila upravo ona. Nakon toga, Majka Tereza putuje po celom svetu pod budnim medijskim okom i dobija brojne nagrade, uključujući Nobelovu nagradu za mir. Posle njene smrti, Vatikan je ubrzo proglašava za sveca. Nije teško zaključiti da se ovde radi o sprezi crkve i medija, o sprezi mita i koristi za katoličku crkvu. </vt:lpstr>
      <vt:lpstr>Profesor Larivi je naišao na brojne medijske članke o životu i radu jedne od najslavnijih žena Katoličke crkve. Majka Tereza čije je pravo ime bilo Agnes Gonkha, je u tolikoj meri u njima glorifikovana da je to delovalo nestvarno. U toku svog bavljenja humanitarnim radom Majka Tereza je otvorila pet stotina sedamnaest misija u više od sto zemalja. </vt:lpstr>
      <vt:lpstr>Misije su opisane kao „domovi za umiruće” od strane lekara koji posećuju nekoliko ovih ustanova u Kalkuti. Ljudi su tražili spas u ovim misijama. Bili su uvereni da će im lekari pružiti medicinsku pomoć. Međutim, ova poslednja staništa za ogroman broj siromašnih bila su mesta kojima je nedostajalo higijene, često su bili udomljeni i ostavljeni bez stvarne brige, uz neadekvatnu ishranu, i bez lekova protiv bolova. </vt:lpstr>
      <vt:lpstr>Majka Tereza je bila darežljiva sa svojim molitvama, ali bez direktne novčane pomoći, tako da je još uvek otvoreno pitanje gde su nestali milioni dolara koje je prikupila za najsiromašnije? „Slika Majke Tereze preneta u kolektivnu svest je ohrabrila humanitarne inicijative koje se istinski bave pomaganjem onima koji su pogođeni siromaštvom.” Ipak, ostaje saznanje da su mediji svesno obmanuli svoju publiku.   </vt:lpstr>
      <vt:lpstr>Slide 14</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lenovo</cp:lastModifiedBy>
  <cp:revision>28</cp:revision>
  <dcterms:created xsi:type="dcterms:W3CDTF">2019-04-01T08:32:49Z</dcterms:created>
  <dcterms:modified xsi:type="dcterms:W3CDTF">2020-04-14T17:31:32Z</dcterms:modified>
</cp:coreProperties>
</file>