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300D2-2D17-4A14-8F94-1EC148011C9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4738D-FADB-49A9-8241-0B066F8D1A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Medijska</a:t>
            </a:r>
            <a:r>
              <a:rPr lang="en-US" dirty="0" smtClean="0"/>
              <a:t> </a:t>
            </a:r>
            <a:r>
              <a:rPr lang="en-US" dirty="0" err="1" smtClean="0"/>
              <a:t>pismenost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Vesna</a:t>
            </a:r>
            <a:r>
              <a:rPr lang="en-US" dirty="0" smtClean="0"/>
              <a:t> </a:t>
            </a:r>
            <a:r>
              <a:rPr lang="en-US" dirty="0" err="1" smtClean="0"/>
              <a:t>Balte</a:t>
            </a:r>
            <a:r>
              <a:rPr lang="sr-Latn-RS" dirty="0" smtClean="0"/>
              <a:t>z</a:t>
            </a:r>
            <a:r>
              <a:rPr lang="en-US" dirty="0" err="1" smtClean="0"/>
              <a:t>arevi</a:t>
            </a:r>
            <a:r>
              <a:rPr lang="sr-Latn-RS" dirty="0"/>
              <a:t>ć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Zato se i zagovara potreba za medijskim opismenjavanjem da bi „gutači informacija“ mogli da prepoznaju skrivene poruke i da oforme sopstvene vrednosne sudove o pojavama i događajima koji čine deo njihovih svakodnevnih života.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pic>
        <p:nvPicPr>
          <p:cNvPr id="9218" name="Picture 2" descr="C:\Users\lenovo\Desktop\index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828800"/>
            <a:ext cx="4267200" cy="28344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Medijsko opismenjavanje podrazumeva proces sticanja različitih znanja i veština. Medijsko obrazovanje se sprovodi u praksi po celom svetu, ali pokušaji i načini realizacije se značajno razlikuju. </a:t>
            </a:r>
            <a:endParaRPr lang="en-US" sz="1400" dirty="0"/>
          </a:p>
        </p:txBody>
      </p:sp>
      <p:pic>
        <p:nvPicPr>
          <p:cNvPr id="10242" name="Picture 2" descr="C:\Users\lenovo\Desktop\images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2020" y="1659635"/>
            <a:ext cx="4501180" cy="30893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Komitet za kulturu i obrazovanje Saveta Evrope posebno je apostrofirao značaj medijske edukacije kao krajnjeg cilja uključenja svih društvenih grupa, s posebnim naglaskom na mlađe generacije. </a:t>
            </a:r>
            <a:endParaRPr lang="en-US" sz="1400" dirty="0"/>
          </a:p>
        </p:txBody>
      </p:sp>
      <p:pic>
        <p:nvPicPr>
          <p:cNvPr id="11266" name="Picture 2" descr="C:\Users\lenovo\Desktop\index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752600"/>
            <a:ext cx="5105400" cy="29821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Medijska pismenost, kao važna oblast komunikologije, posebno dobija na značaju u vremenu naglih društvenih promena na koje utiče pojava i razvoj globalnih medijskih tehnologija, ekspanzija medija, ali i uloga medija kao bitnih činilaca u formiranju sistema društvenih vrednosti.</a:t>
            </a:r>
            <a:endParaRPr lang="en-US" sz="1400" dirty="0"/>
          </a:p>
        </p:txBody>
      </p:sp>
      <p:pic>
        <p:nvPicPr>
          <p:cNvPr id="12290" name="Picture 2" descr="C:\Users\lenovo\Desktop\index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828800"/>
            <a:ext cx="4114800" cy="30575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Medijski pismena publika postaje sposobna da izađe iz zatvorenog kruga u kome tavori medijska masa i dobija mogućnost da se otisne iz beznađa bezimenog dela mase i da se transformiše u aktivne građane koji razumeju šta im mediji poručuju i imaju potencijal da procene vrednost takvih poruka. 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pic>
        <p:nvPicPr>
          <p:cNvPr id="13314" name="Picture 2" descr="C:\Users\lenovo\Desktop\images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4979" y="1981201"/>
            <a:ext cx="5205421" cy="35404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err="1"/>
              <a:t>Da</a:t>
            </a:r>
            <a:r>
              <a:rPr lang="en-US" sz="1600" dirty="0"/>
              <a:t> </a:t>
            </a:r>
            <a:r>
              <a:rPr lang="en-US" sz="1600" dirty="0" err="1"/>
              <a:t>li</a:t>
            </a:r>
            <a:r>
              <a:rPr lang="en-US" sz="1600" dirty="0"/>
              <a:t> </a:t>
            </a:r>
            <a:r>
              <a:rPr lang="en-US" sz="1600" dirty="0" err="1"/>
              <a:t>ste</a:t>
            </a:r>
            <a:r>
              <a:rPr lang="en-US" sz="1600" dirty="0"/>
              <a:t> se </a:t>
            </a:r>
            <a:r>
              <a:rPr lang="en-US" sz="1600" dirty="0" err="1"/>
              <a:t>nekad</a:t>
            </a:r>
            <a:r>
              <a:rPr lang="en-US" sz="1600" dirty="0"/>
              <a:t> </a:t>
            </a:r>
            <a:r>
              <a:rPr lang="en-US" sz="1600" dirty="0" err="1"/>
              <a:t>osećali</a:t>
            </a:r>
            <a:r>
              <a:rPr lang="en-US" sz="1600" dirty="0"/>
              <a:t> </a:t>
            </a:r>
            <a:r>
              <a:rPr lang="en-US" sz="1600" dirty="0" err="1"/>
              <a:t>kao</a:t>
            </a:r>
            <a:r>
              <a:rPr lang="en-US" sz="1600" dirty="0"/>
              <a:t> </a:t>
            </a:r>
            <a:r>
              <a:rPr lang="en-US" sz="1600" dirty="0" err="1"/>
              <a:t>proizvod</a:t>
            </a:r>
            <a:r>
              <a:rPr lang="en-US" sz="1600" dirty="0"/>
              <a:t>? </a:t>
            </a:r>
            <a:r>
              <a:rPr lang="en-US" sz="1600" dirty="0" err="1"/>
              <a:t>Proizvod</a:t>
            </a:r>
            <a:r>
              <a:rPr lang="en-US" sz="1600" dirty="0"/>
              <a:t> je </a:t>
            </a:r>
            <a:r>
              <a:rPr lang="en-US" sz="1600" dirty="0" err="1" smtClean="0"/>
              <a:t>publika</a:t>
            </a:r>
            <a:r>
              <a:rPr lang="sr-Latn-RS" sz="1600" dirty="0" smtClean="0"/>
              <a:t>. </a:t>
            </a:r>
            <a:r>
              <a:rPr lang="en-US" sz="1600" dirty="0" err="1"/>
              <a:t>Korporacije</a:t>
            </a:r>
            <a:r>
              <a:rPr lang="en-US" sz="1600" dirty="0"/>
              <a:t> </a:t>
            </a:r>
            <a:r>
              <a:rPr lang="en-US" sz="1600" dirty="0" err="1"/>
              <a:t>prodaju</a:t>
            </a:r>
            <a:r>
              <a:rPr lang="en-US" sz="1600" dirty="0"/>
              <a:t> </a:t>
            </a:r>
            <a:r>
              <a:rPr lang="en-US" sz="1600" dirty="0" err="1"/>
              <a:t>publiku</a:t>
            </a:r>
            <a:r>
              <a:rPr lang="en-US" sz="1600" dirty="0"/>
              <a:t> </a:t>
            </a:r>
            <a:r>
              <a:rPr lang="en-US" sz="1600" dirty="0" err="1"/>
              <a:t>drugim</a:t>
            </a:r>
            <a:r>
              <a:rPr lang="en-US" sz="1600" dirty="0"/>
              <a:t> </a:t>
            </a:r>
            <a:r>
              <a:rPr lang="en-US" sz="1600" dirty="0" err="1"/>
              <a:t>korporacijama</a:t>
            </a:r>
            <a:r>
              <a:rPr lang="en-US" sz="1600" dirty="0"/>
              <a:t>. </a:t>
            </a:r>
          </a:p>
        </p:txBody>
      </p:sp>
      <p:pic>
        <p:nvPicPr>
          <p:cNvPr id="1026" name="Picture 2" descr="C:\Users\lenovo\Desktop\gettyimages-skd181236sdc-1024x10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752600"/>
            <a:ext cx="4267200" cy="426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U ovim okvirima bi trebalo posmatrati i potrebu za medijskim opismenjavanjem javnosti, odnosno kod recipijenta graditi sposobnost </a:t>
            </a:r>
            <a:r>
              <a:rPr lang="en-US" sz="1400" dirty="0"/>
              <a:t>„</a:t>
            </a:r>
            <a:r>
              <a:rPr lang="pl-PL" sz="1400" dirty="0"/>
              <a:t>čitanja” medijske poruke, da ne bi bili „unovčeni na rasprodaji”.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pic>
        <p:nvPicPr>
          <p:cNvPr id="2050" name="Picture 2" descr="C:\Users\lenovo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905000"/>
            <a:ext cx="5257800" cy="27582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Raspoznavanje šta medijski upakovani i plasirani sadržaji stvarno znače, ko je izvor informacija, kako je i zašto poruka tako konstruisana, od ključne je važnosti za kvalitetno razumevanje i prepoznavanje medijski posredovanih poruka i njihovog smisla. </a:t>
            </a:r>
            <a:endParaRPr lang="en-US" sz="1400" dirty="0"/>
          </a:p>
        </p:txBody>
      </p:sp>
      <p:pic>
        <p:nvPicPr>
          <p:cNvPr id="3074" name="Picture 2" descr="C:\Users\lenovo\Desktop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057400"/>
            <a:ext cx="4051222" cy="30345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Masovni mediji predstavljaju instituciju koja stoji između građana i njihovih društvenih, političkih i ekonomskih institucija. </a:t>
            </a:r>
            <a:endParaRPr lang="en-US" sz="1400" dirty="0"/>
          </a:p>
        </p:txBody>
      </p:sp>
      <p:pic>
        <p:nvPicPr>
          <p:cNvPr id="4098" name="Picture 2" descr="C:\Users\lenovo\Desktop\images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52600"/>
            <a:ext cx="4114800" cy="43601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Vlasnici medija imaju mogućnost da koriste svoju poziciju i da posredstvom medija formiraju „svoju poslušnu publiku“ </a:t>
            </a:r>
            <a:endParaRPr lang="en-US" sz="1400" dirty="0"/>
          </a:p>
        </p:txBody>
      </p:sp>
      <p:pic>
        <p:nvPicPr>
          <p:cNvPr id="5122" name="Picture 2" descr="C:\Users\lenovo\Desktop\images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828800"/>
            <a:ext cx="5197645" cy="29106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Vrhunac medijske manipulacije se ostvaruje zahvaljujući nerazdvojivoj povezanosti tehnologije i društva. </a:t>
            </a:r>
            <a:endParaRPr lang="en-US" sz="1400" dirty="0"/>
          </a:p>
        </p:txBody>
      </p:sp>
      <p:pic>
        <p:nvPicPr>
          <p:cNvPr id="6146" name="Picture 2" descr="C:\Users\lenovo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752600"/>
            <a:ext cx="4763338" cy="35679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Medijska publika zabavljena primamljivim medijskim sadržajem najčešće se ne upušta u analizu tih sadržaja, a još manje je spremna da traži skrivene poruke. </a:t>
            </a:r>
            <a:endParaRPr lang="en-US" sz="1400" dirty="0"/>
          </a:p>
        </p:txBody>
      </p:sp>
      <p:pic>
        <p:nvPicPr>
          <p:cNvPr id="7170" name="Picture 2" descr="C:\Users\lenovo\Desktop\index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3183" y="1752599"/>
            <a:ext cx="3695217" cy="38631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 smtClean="0"/>
              <a:t>Koncentracija moći uvek teži da pridobije i koncentraciju vlasništva nad medijima, jer su mediji sredstvo koje im je neophodno ako žele da obezbede moć u društvu ili grupi. 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pic>
        <p:nvPicPr>
          <p:cNvPr id="8194" name="Picture 2" descr="C:\Users\lenovo\Desktop\images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828800"/>
            <a:ext cx="4343400" cy="27773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387</Words>
  <Application>Microsoft Office PowerPoint</Application>
  <PresentationFormat>On-screen Show (4:3)</PresentationFormat>
  <Paragraphs>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Medijska pismenost</vt:lpstr>
      <vt:lpstr>Da li ste se nekad osećali kao proizvod? Proizvod je publika. Korporacije prodaju publiku drugim korporacijama. </vt:lpstr>
      <vt:lpstr>U ovim okvirima bi trebalo posmatrati i potrebu za medijskim opismenjavanjem javnosti, odnosno kod recipijenta graditi sposobnost „čitanja” medijske poruke, da ne bi bili „unovčeni na rasprodaji”. </vt:lpstr>
      <vt:lpstr>Raspoznavanje šta medijski upakovani i plasirani sadržaji stvarno znače, ko je izvor informacija, kako je i zašto poruka tako konstruisana, od ključne je važnosti za kvalitetno razumevanje i prepoznavanje medijski posredovanih poruka i njihovog smisla. </vt:lpstr>
      <vt:lpstr>Masovni mediji predstavljaju instituciju koja stoji između građana i njihovih društvenih, političkih i ekonomskih institucija. </vt:lpstr>
      <vt:lpstr>Vlasnici medija imaju mogućnost da koriste svoju poziciju i da posredstvom medija formiraju „svoju poslušnu publiku“ </vt:lpstr>
      <vt:lpstr>Vrhunac medijske manipulacije se ostvaruje zahvaljujući nerazdvojivoj povezanosti tehnologije i društva. </vt:lpstr>
      <vt:lpstr>Medijska publika zabavljena primamljivim medijskim sadržajem najčešće se ne upušta u analizu tih sadržaja, a još manje je spremna da traži skrivene poruke. </vt:lpstr>
      <vt:lpstr>Koncentracija moći uvek teži da pridobije i koncentraciju vlasništva nad medijima, jer su mediji sredstvo koje im je neophodno ako žele da obezbede moć u društvu ili grupi.  </vt:lpstr>
      <vt:lpstr>Zato se i zagovara potreba za medijskim opismenjavanjem da bi „gutači informacija“ mogli da prepoznaju skrivene poruke i da oforme sopstvene vrednosne sudove o pojavama i događajima koji čine deo njihovih svakodnevnih života. </vt:lpstr>
      <vt:lpstr>Medijsko opismenjavanje podrazumeva proces sticanja različitih znanja i veština. Medijsko obrazovanje se sprovodi u praksi po celom svetu, ali pokušaji i načini realizacije se značajno razlikuju. </vt:lpstr>
      <vt:lpstr>Komitet za kulturu i obrazovanje Saveta Evrope posebno je apostrofirao značaj medijske edukacije kao krajnjeg cilja uključenja svih društvenih grupa, s posebnim naglaskom na mlađe generacije. </vt:lpstr>
      <vt:lpstr>Medijska pismenost, kao važna oblast komunikologije, posebno dobija na značaju u vremenu naglih društvenih promena na koje utiče pojava i razvoj globalnih medijskih tehnologija, ekspanzija medija, ali i uloga medija kao bitnih činilaca u formiranju sistema društvenih vrednosti.</vt:lpstr>
      <vt:lpstr>Medijski pismena publika postaje sposobna da izađe iz zatvorenog kruga u kome tavori medijska masa i dobija mogućnost da se otisne iz beznađa bezimenog dela mase i da se transformiše u aktivne građane koji razumeju šta im mediji poručuju i imaju potencijal da procene vrednost takvih poruka.  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34</cp:revision>
  <dcterms:created xsi:type="dcterms:W3CDTF">2020-04-29T07:47:01Z</dcterms:created>
  <dcterms:modified xsi:type="dcterms:W3CDTF">2020-04-29T08:51:55Z</dcterms:modified>
</cp:coreProperties>
</file>